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9"/>
  </p:notesMasterIdLst>
  <p:handoutMasterIdLst>
    <p:handoutMasterId r:id="rId40"/>
  </p:handoutMasterIdLst>
  <p:sldIdLst>
    <p:sldId id="401" r:id="rId2"/>
    <p:sldId id="389" r:id="rId3"/>
    <p:sldId id="339" r:id="rId4"/>
    <p:sldId id="340" r:id="rId5"/>
    <p:sldId id="391" r:id="rId6"/>
    <p:sldId id="382" r:id="rId7"/>
    <p:sldId id="415" r:id="rId8"/>
    <p:sldId id="416" r:id="rId9"/>
    <p:sldId id="417" r:id="rId10"/>
    <p:sldId id="342" r:id="rId11"/>
    <p:sldId id="385" r:id="rId12"/>
    <p:sldId id="343" r:id="rId13"/>
    <p:sldId id="418" r:id="rId14"/>
    <p:sldId id="344" r:id="rId15"/>
    <p:sldId id="345" r:id="rId16"/>
    <p:sldId id="346" r:id="rId17"/>
    <p:sldId id="347" r:id="rId18"/>
    <p:sldId id="348" r:id="rId19"/>
    <p:sldId id="349" r:id="rId20"/>
    <p:sldId id="350" r:id="rId21"/>
    <p:sldId id="351" r:id="rId22"/>
    <p:sldId id="410" r:id="rId23"/>
    <p:sldId id="411" r:id="rId24"/>
    <p:sldId id="403" r:id="rId25"/>
    <p:sldId id="404" r:id="rId26"/>
    <p:sldId id="352" r:id="rId27"/>
    <p:sldId id="387" r:id="rId28"/>
    <p:sldId id="353" r:id="rId29"/>
    <p:sldId id="355" r:id="rId30"/>
    <p:sldId id="394" r:id="rId31"/>
    <p:sldId id="395" r:id="rId32"/>
    <p:sldId id="354" r:id="rId33"/>
    <p:sldId id="356" r:id="rId34"/>
    <p:sldId id="357" r:id="rId35"/>
    <p:sldId id="358" r:id="rId36"/>
    <p:sldId id="359" r:id="rId37"/>
    <p:sldId id="388" r:id="rId3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D60093"/>
    <a:srgbClr val="0000FF"/>
    <a:srgbClr val="FF0066"/>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0" autoAdjust="0"/>
    <p:restoredTop sz="91429" autoAdjust="0"/>
  </p:normalViewPr>
  <p:slideViewPr>
    <p:cSldViewPr>
      <p:cViewPr varScale="1">
        <p:scale>
          <a:sx n="122" d="100"/>
          <a:sy n="122" d="100"/>
        </p:scale>
        <p:origin x="856" y="20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0"/>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2/7/22</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2/7/22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Insertion</a:t>
            </a:r>
            <a:r>
              <a:rPr lang="en-US" dirty="0"/>
              <a:t> of a single symbol. If </a:t>
            </a:r>
            <a:r>
              <a:rPr lang="en-US" sz="1200" i="1" kern="1200" dirty="0">
                <a:solidFill>
                  <a:schemeClr val="tx1"/>
                </a:solidFill>
                <a:effectLst/>
                <a:latin typeface="+mn-lt"/>
                <a:ea typeface="+mn-ea"/>
                <a:cs typeface="+mn-cs"/>
              </a:rPr>
              <a:t>a</a:t>
            </a:r>
            <a:r>
              <a:rPr lang="en-US" dirty="0"/>
              <a:t> = </a:t>
            </a:r>
            <a:r>
              <a:rPr lang="en-US" sz="1200" i="1" kern="1200" dirty="0" err="1">
                <a:solidFill>
                  <a:schemeClr val="tx1"/>
                </a:solidFill>
                <a:effectLst/>
                <a:latin typeface="+mn-lt"/>
                <a:ea typeface="+mn-ea"/>
                <a:cs typeface="+mn-cs"/>
              </a:rPr>
              <a:t>uv</a:t>
            </a:r>
            <a:r>
              <a:rPr lang="en-US" dirty="0"/>
              <a:t>, then inserting the symbol </a:t>
            </a:r>
            <a:r>
              <a:rPr lang="en-US" sz="1200" i="1" kern="1200" dirty="0">
                <a:solidFill>
                  <a:schemeClr val="tx1"/>
                </a:solidFill>
                <a:effectLst/>
                <a:latin typeface="+mn-lt"/>
                <a:ea typeface="+mn-ea"/>
                <a:cs typeface="+mn-cs"/>
              </a:rPr>
              <a:t>x</a:t>
            </a:r>
            <a:r>
              <a:rPr lang="en-US" dirty="0"/>
              <a:t> produces </a:t>
            </a:r>
            <a:r>
              <a:rPr lang="en-US" sz="1200" i="1" kern="1200" dirty="0" err="1">
                <a:solidFill>
                  <a:schemeClr val="tx1"/>
                </a:solidFill>
                <a:effectLst/>
                <a:latin typeface="+mn-lt"/>
                <a:ea typeface="+mn-ea"/>
                <a:cs typeface="+mn-cs"/>
              </a:rPr>
              <a:t>uxv</a:t>
            </a:r>
            <a:r>
              <a:rPr lang="en-US" dirty="0"/>
              <a:t>. This can also be denoted </a:t>
            </a:r>
            <a:r>
              <a:rPr lang="el-GR" dirty="0"/>
              <a:t>ε→</a:t>
            </a:r>
            <a:r>
              <a:rPr lang="en-US" sz="1200" i="1" kern="1200" dirty="0">
                <a:solidFill>
                  <a:schemeClr val="tx1"/>
                </a:solidFill>
                <a:effectLst/>
                <a:latin typeface="+mn-lt"/>
                <a:ea typeface="+mn-ea"/>
                <a:cs typeface="+mn-cs"/>
              </a:rPr>
              <a:t>x</a:t>
            </a:r>
            <a:r>
              <a:rPr lang="en-US" dirty="0"/>
              <a:t>, using </a:t>
            </a:r>
            <a:r>
              <a:rPr lang="el-GR" dirty="0"/>
              <a:t>ε </a:t>
            </a:r>
            <a:r>
              <a:rPr lang="en-US" dirty="0"/>
              <a:t>to denote the empty </a:t>
            </a:r>
            <a:r>
              <a:rPr lang="en-US" dirty="0" err="1"/>
              <a:t>string.</a:t>
            </a:r>
            <a:r>
              <a:rPr lang="en-US" b="1" dirty="0" err="1"/>
              <a:t>Deletion</a:t>
            </a:r>
            <a:r>
              <a:rPr lang="en-US" dirty="0"/>
              <a:t> of a single symbol changes </a:t>
            </a:r>
            <a:r>
              <a:rPr lang="en-US" sz="1200" i="1" kern="1200" dirty="0" err="1">
                <a:solidFill>
                  <a:schemeClr val="tx1"/>
                </a:solidFill>
                <a:effectLst/>
                <a:latin typeface="+mn-lt"/>
                <a:ea typeface="+mn-ea"/>
                <a:cs typeface="+mn-cs"/>
              </a:rPr>
              <a:t>uxv</a:t>
            </a:r>
            <a:r>
              <a:rPr lang="en-US" dirty="0"/>
              <a:t> to </a:t>
            </a:r>
            <a:r>
              <a:rPr lang="en-US" sz="1200" i="1" kern="1200" dirty="0" err="1">
                <a:solidFill>
                  <a:schemeClr val="tx1"/>
                </a:solidFill>
                <a:effectLst/>
                <a:latin typeface="+mn-lt"/>
                <a:ea typeface="+mn-ea"/>
                <a:cs typeface="+mn-cs"/>
              </a:rPr>
              <a:t>uv</a:t>
            </a:r>
            <a:r>
              <a:rPr lang="en-US" dirty="0"/>
              <a:t> (</a:t>
            </a:r>
            <a:r>
              <a:rPr lang="en-US" sz="1200" i="1" kern="1200" dirty="0">
                <a:solidFill>
                  <a:schemeClr val="tx1"/>
                </a:solidFill>
                <a:effectLst/>
                <a:latin typeface="+mn-lt"/>
                <a:ea typeface="+mn-ea"/>
                <a:cs typeface="+mn-cs"/>
              </a:rPr>
              <a:t>x</a:t>
            </a:r>
            <a:r>
              <a:rPr lang="en-US" dirty="0"/>
              <a:t>→</a:t>
            </a:r>
            <a:r>
              <a:rPr lang="el-GR" dirty="0"/>
              <a:t>ε).</a:t>
            </a:r>
            <a:r>
              <a:rPr lang="en-US" b="1" dirty="0"/>
              <a:t>Substitution</a:t>
            </a:r>
            <a:r>
              <a:rPr lang="en-US" dirty="0"/>
              <a:t> of a single symbol </a:t>
            </a:r>
            <a:r>
              <a:rPr lang="en-US" sz="1200" i="1" kern="1200" dirty="0">
                <a:solidFill>
                  <a:schemeClr val="tx1"/>
                </a:solidFill>
                <a:effectLst/>
                <a:latin typeface="+mn-lt"/>
                <a:ea typeface="+mn-ea"/>
                <a:cs typeface="+mn-cs"/>
              </a:rPr>
              <a:t>x</a:t>
            </a:r>
            <a:r>
              <a:rPr lang="en-US" dirty="0"/>
              <a:t> for a symbol </a:t>
            </a:r>
            <a:r>
              <a:rPr lang="en-US" sz="1200" i="1" kern="1200" dirty="0">
                <a:solidFill>
                  <a:schemeClr val="tx1"/>
                </a:solidFill>
                <a:effectLst/>
                <a:latin typeface="+mn-lt"/>
                <a:ea typeface="+mn-ea"/>
                <a:cs typeface="+mn-cs"/>
              </a:rPr>
              <a:t>y</a:t>
            </a:r>
            <a:r>
              <a:rPr lang="en-US" dirty="0"/>
              <a:t> ≠ </a:t>
            </a:r>
            <a:r>
              <a:rPr lang="en-US" sz="1200" i="1" kern="1200" dirty="0">
                <a:solidFill>
                  <a:schemeClr val="tx1"/>
                </a:solidFill>
                <a:effectLst/>
                <a:latin typeface="+mn-lt"/>
                <a:ea typeface="+mn-ea"/>
                <a:cs typeface="+mn-cs"/>
              </a:rPr>
              <a:t>x</a:t>
            </a:r>
            <a:r>
              <a:rPr lang="en-US" dirty="0"/>
              <a:t> changes </a:t>
            </a:r>
            <a:r>
              <a:rPr lang="en-US" sz="1200" i="1" kern="1200" dirty="0" err="1">
                <a:solidFill>
                  <a:schemeClr val="tx1"/>
                </a:solidFill>
                <a:effectLst/>
                <a:latin typeface="+mn-lt"/>
                <a:ea typeface="+mn-ea"/>
                <a:cs typeface="+mn-cs"/>
              </a:rPr>
              <a:t>uxv</a:t>
            </a:r>
            <a:r>
              <a:rPr lang="en-US" dirty="0"/>
              <a:t> to </a:t>
            </a:r>
            <a:r>
              <a:rPr lang="en-US" sz="1200" i="1" kern="1200" dirty="0" err="1">
                <a:solidFill>
                  <a:schemeClr val="tx1"/>
                </a:solidFill>
                <a:effectLst/>
                <a:latin typeface="+mn-lt"/>
                <a:ea typeface="+mn-ea"/>
                <a:cs typeface="+mn-cs"/>
              </a:rPr>
              <a:t>uyv</a:t>
            </a:r>
            <a:r>
              <a:rPr lang="en-US" dirty="0"/>
              <a:t> (</a:t>
            </a:r>
            <a:r>
              <a:rPr lang="en-US" sz="1200" i="1" kern="1200" dirty="0" err="1">
                <a:solidFill>
                  <a:schemeClr val="tx1"/>
                </a:solidFill>
                <a:effectLst/>
                <a:latin typeface="+mn-lt"/>
                <a:ea typeface="+mn-ea"/>
                <a:cs typeface="+mn-cs"/>
              </a:rPr>
              <a:t>x</a:t>
            </a:r>
            <a:r>
              <a:rPr lang="en-US" dirty="0" err="1"/>
              <a:t>→</a:t>
            </a:r>
            <a:r>
              <a:rPr lang="en-US" sz="1200" i="1" kern="1200" dirty="0" err="1">
                <a:solidFill>
                  <a:schemeClr val="tx1"/>
                </a:solidFill>
                <a:effectLst/>
                <a:latin typeface="+mn-lt"/>
                <a:ea typeface="+mn-ea"/>
                <a:cs typeface="+mn-cs"/>
              </a:rPr>
              <a:t>y</a:t>
            </a:r>
            <a:r>
              <a:rPr lang="en-US" dirty="0"/>
              <a:t>).</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432045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
            </a:r>
            <a:r>
              <a:rPr lang="en-US" baseline="0" dirty="0"/>
              <a:t> n-1, n-2,</a:t>
            </a:r>
            <a:r>
              <a:rPr lang="mr-IN" baseline="0" dirty="0"/>
              <a:t>…</a:t>
            </a:r>
            <a:r>
              <a:rPr lang="en-US" baseline="0" dirty="0"/>
              <a:t>k,</a:t>
            </a:r>
            <a:r>
              <a:rPr lang="mr-IN" baseline="0" dirty="0"/>
              <a:t>…</a:t>
            </a:r>
            <a:r>
              <a:rPr lang="en-US" baseline="0" dirty="0"/>
              <a:t>1 so n*k^2 = n^3</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615797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BFC522A8-3B61-4F35-9883-D76A67E55D13}" type="datetime1">
              <a:rPr lang="en-US" smtClean="0"/>
              <a:t>2/7/22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EF7A4D-2E34-40E4-899E-18D43609B456}" type="datetime1">
              <a:rPr lang="en-US" smtClean="0"/>
              <a:t>2/7/22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25B215C-E023-4D12-BA1D-E4C0530F7691}" type="datetime1">
              <a:rPr lang="en-US" smtClean="0"/>
              <a:t>2/7/22</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AD5A4A11-037A-400A-9873-F88BE8032DFA}" type="datetime1">
              <a:rPr lang="en-US" smtClean="0"/>
              <a:t>2/7/22</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D3CDE660-6CC4-40BF-8627-48442EE38211}" type="datetime1">
              <a:rPr lang="en-US" smtClean="0"/>
              <a:t>2/7/22</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0DAE0ECA-AC6D-4B57-A8CE-0D40A92A373D}" type="datetime1">
              <a:rPr lang="en-US" smtClean="0"/>
              <a:t>2/7/22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BDDF21BB-293F-405C-8578-683E54877F20}" type="datetime1">
              <a:rPr lang="en-US" smtClean="0"/>
              <a:t>2/7/22</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6348752-9CC5-48A9-BEC9-1F3C1CF413E4}" type="datetime1">
              <a:rPr lang="en-US" smtClean="0"/>
              <a:t>2/7/22</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4B29D67-6E56-4CF6-8222-9DC2D0BC8CC0}" type="datetime1">
              <a:rPr lang="en-US" smtClean="0"/>
              <a:t>2/7/22</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9BFBA5A-BB70-4790-9738-9C58ACFAB389}" type="datetime1">
              <a:rPr lang="en-US" smtClean="0"/>
              <a:t>2/7/22</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F2447-3D18-42DF-AB4F-3B92F0EA35E8}" type="datetime1">
              <a:rPr lang="en-US" smtClean="0"/>
              <a:t>2/7/22</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C5121C4-3FEF-4658-8EF0-2187CCB9761B}" type="datetime1">
              <a:rPr lang="en-US" smtClean="0"/>
              <a:t>2/7/22</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82D7FB6-AB3E-4073-8B70-8B08061EA4C6}" type="datetime1">
              <a:rPr lang="en-US" smtClean="0"/>
              <a:t>2/7/22</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C0CC2D87-19F2-4B49-95D3-FBDE96F43229}" type="datetime1">
              <a:rPr lang="en-US" smtClean="0"/>
              <a:t>2/7/22</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352800"/>
          </a:xfrm>
        </p:spPr>
        <p:txBody>
          <a:bodyPr anchor="b">
            <a:normAutofit/>
          </a:bodyPr>
          <a:lstStyle/>
          <a:p>
            <a:r>
              <a:rPr lang="en-US" sz="6000" dirty="0"/>
              <a:t>Clustering</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26622848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r>
              <a:rPr lang="en-US" dirty="0"/>
              <a:t>Clustering Problem: Music CDs</a:t>
            </a:r>
          </a:p>
        </p:txBody>
      </p:sp>
      <p:sp>
        <p:nvSpPr>
          <p:cNvPr id="96259" name="Rectangle 3"/>
          <p:cNvSpPr>
            <a:spLocks noGrp="1" noChangeArrowheads="1"/>
          </p:cNvSpPr>
          <p:nvPr>
            <p:ph idx="1"/>
          </p:nvPr>
        </p:nvSpPr>
        <p:spPr>
          <a:xfrm>
            <a:off x="457200" y="1371600"/>
            <a:ext cx="8229600" cy="5334000"/>
          </a:xfrm>
        </p:spPr>
        <p:txBody>
          <a:bodyPr>
            <a:normAutofit/>
          </a:bodyPr>
          <a:lstStyle/>
          <a:p>
            <a:r>
              <a:rPr lang="en-US" b="1" dirty="0">
                <a:solidFill>
                  <a:srgbClr val="D60093"/>
                </a:solidFill>
              </a:rPr>
              <a:t>Intuitively:</a:t>
            </a:r>
            <a:r>
              <a:rPr lang="en-US" dirty="0"/>
              <a:t> </a:t>
            </a:r>
            <a:r>
              <a:rPr lang="en-US" b="1" dirty="0"/>
              <a:t>Music divides into categories, and customers prefer a few categories</a:t>
            </a:r>
          </a:p>
          <a:p>
            <a:pPr lvl="1"/>
            <a:r>
              <a:rPr lang="en-US" dirty="0"/>
              <a:t>But what are categories really?</a:t>
            </a:r>
          </a:p>
          <a:p>
            <a:pPr lvl="8"/>
            <a:endParaRPr lang="en-US" dirty="0"/>
          </a:p>
          <a:p>
            <a:r>
              <a:rPr lang="en-US" dirty="0"/>
              <a:t>Represent a CD by a set of customers who bought it:</a:t>
            </a:r>
          </a:p>
          <a:p>
            <a:pPr lvl="1"/>
            <a:endParaRPr lang="en-US" dirty="0"/>
          </a:p>
          <a:p>
            <a:pPr lvl="8"/>
            <a:endParaRPr lang="en-US" dirty="0"/>
          </a:p>
          <a:p>
            <a:r>
              <a:rPr lang="en-US" dirty="0"/>
              <a:t>Similar CDs have similar sets of customers, and vice-versa</a:t>
            </a:r>
          </a:p>
          <a:p>
            <a:pPr marL="118872" indent="0">
              <a:buNone/>
            </a:pPr>
            <a:endParaRPr lang="en-US" dirty="0"/>
          </a:p>
          <a:p>
            <a:pPr lvl="3"/>
            <a:endParaRPr lang="en-US" dirty="0"/>
          </a:p>
        </p:txBody>
      </p:sp>
      <p:sp>
        <p:nvSpPr>
          <p:cNvPr id="4" name="Slide Number Placeholder 5"/>
          <p:cNvSpPr>
            <a:spLocks noGrp="1"/>
          </p:cNvSpPr>
          <p:nvPr>
            <p:ph type="sldNum" sz="quarter" idx="12"/>
          </p:nvPr>
        </p:nvSpPr>
        <p:spPr/>
        <p:txBody>
          <a:bodyPr/>
          <a:lstStyle/>
          <a:p>
            <a:fld id="{3D2D84FD-5A0E-432F-AA18-8D5F5F726BC3}" type="slidenum">
              <a:rPr lang="en-US"/>
              <a:pPr/>
              <a:t>10</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2312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Problem: Music CDs</a:t>
            </a:r>
          </a:p>
        </p:txBody>
      </p:sp>
      <p:sp>
        <p:nvSpPr>
          <p:cNvPr id="3" name="Content Placeholder 2"/>
          <p:cNvSpPr>
            <a:spLocks noGrp="1"/>
          </p:cNvSpPr>
          <p:nvPr>
            <p:ph idx="1"/>
          </p:nvPr>
        </p:nvSpPr>
        <p:spPr>
          <a:xfrm>
            <a:off x="457200" y="1295400"/>
            <a:ext cx="8534400" cy="5562600"/>
          </a:xfrm>
        </p:spPr>
        <p:txBody>
          <a:bodyPr>
            <a:normAutofit/>
          </a:bodyPr>
          <a:lstStyle/>
          <a:p>
            <a:pPr marL="118872" indent="0">
              <a:buNone/>
            </a:pPr>
            <a:r>
              <a:rPr lang="en-US" b="1" dirty="0">
                <a:solidFill>
                  <a:srgbClr val="0000FF"/>
                </a:solidFill>
              </a:rPr>
              <a:t>Space of all CDs:</a:t>
            </a:r>
          </a:p>
          <a:p>
            <a:r>
              <a:rPr lang="en-US" dirty="0"/>
              <a:t>Think of a space with one dim. for each customer</a:t>
            </a:r>
          </a:p>
          <a:p>
            <a:pPr lvl="1"/>
            <a:r>
              <a:rPr lang="en-US" dirty="0"/>
              <a:t>Values in a dimension may be 0 or 1 only</a:t>
            </a:r>
          </a:p>
          <a:p>
            <a:pPr lvl="1"/>
            <a:r>
              <a:rPr lang="en-US" dirty="0"/>
              <a:t>A CD is a point in this space (</a:t>
            </a:r>
            <a:r>
              <a:rPr lang="en-US" i="1" dirty="0"/>
              <a:t>x</a:t>
            </a:r>
            <a:r>
              <a:rPr lang="en-US" baseline="-25000" dirty="0"/>
              <a:t>1</a:t>
            </a:r>
            <a:r>
              <a:rPr lang="en-US" dirty="0"/>
              <a:t>, </a:t>
            </a:r>
            <a:r>
              <a:rPr lang="en-US" i="1" dirty="0"/>
              <a:t>x</a:t>
            </a:r>
            <a:r>
              <a:rPr lang="en-US" baseline="-25000" dirty="0"/>
              <a:t>2</a:t>
            </a:r>
            <a:r>
              <a:rPr lang="en-US" dirty="0"/>
              <a:t>,…, </a:t>
            </a:r>
            <a:r>
              <a:rPr lang="en-US" i="1" dirty="0" err="1"/>
              <a:t>x</a:t>
            </a:r>
            <a:r>
              <a:rPr lang="en-US" i="1" baseline="-25000" dirty="0" err="1"/>
              <a:t>k</a:t>
            </a:r>
            <a:r>
              <a:rPr lang="en-US" dirty="0"/>
              <a:t>), </a:t>
            </a:r>
            <a:br>
              <a:rPr lang="en-US" dirty="0"/>
            </a:br>
            <a:r>
              <a:rPr lang="en-US" dirty="0"/>
              <a:t>where </a:t>
            </a:r>
            <a:r>
              <a:rPr lang="en-US" i="1" dirty="0"/>
              <a:t>x</a:t>
            </a:r>
            <a:r>
              <a:rPr lang="en-US" i="1" baseline="-25000" dirty="0"/>
              <a:t>i</a:t>
            </a:r>
            <a:r>
              <a:rPr lang="en-US" dirty="0"/>
              <a:t> = 1 </a:t>
            </a:r>
            <a:r>
              <a:rPr lang="en-US" dirty="0" err="1"/>
              <a:t>iff</a:t>
            </a:r>
            <a:r>
              <a:rPr lang="en-US" dirty="0"/>
              <a:t> the </a:t>
            </a:r>
            <a:r>
              <a:rPr lang="en-US" i="1" dirty="0" err="1"/>
              <a:t>i</a:t>
            </a:r>
            <a:r>
              <a:rPr lang="en-US" i="1" dirty="0"/>
              <a:t> </a:t>
            </a:r>
            <a:r>
              <a:rPr lang="en-US" baseline="30000" dirty="0" err="1"/>
              <a:t>th</a:t>
            </a:r>
            <a:r>
              <a:rPr lang="en-US" dirty="0"/>
              <a:t> customer bought the CD</a:t>
            </a:r>
          </a:p>
          <a:p>
            <a:pPr lvl="8"/>
            <a:endParaRPr lang="en-US" dirty="0"/>
          </a:p>
          <a:p>
            <a:r>
              <a:rPr lang="en-US" dirty="0"/>
              <a:t>For Amazon, the dimension is tens of millions</a:t>
            </a:r>
          </a:p>
          <a:p>
            <a:pPr lvl="8"/>
            <a:endParaRPr lang="en-US" dirty="0"/>
          </a:p>
          <a:p>
            <a:r>
              <a:rPr lang="en-US" b="1" dirty="0"/>
              <a:t>Task:</a:t>
            </a:r>
            <a:r>
              <a:rPr lang="en-US" dirty="0"/>
              <a:t> Find clusters of similar CDs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13376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Cosine, Jaccard, and Euclidean</a:t>
            </a:r>
            <a:endParaRPr lang="en-US" dirty="0"/>
          </a:p>
        </p:txBody>
      </p:sp>
      <p:sp>
        <p:nvSpPr>
          <p:cNvPr id="100355" name="Rectangle 3"/>
          <p:cNvSpPr>
            <a:spLocks noGrp="1" noChangeArrowheads="1"/>
          </p:cNvSpPr>
          <p:nvPr>
            <p:ph idx="1"/>
          </p:nvPr>
        </p:nvSpPr>
        <p:spPr>
          <a:xfrm>
            <a:off x="457200" y="1295400"/>
            <a:ext cx="7543800" cy="5257801"/>
          </a:xfrm>
        </p:spPr>
        <p:txBody>
          <a:bodyPr/>
          <a:lstStyle/>
          <a:p>
            <a:r>
              <a:rPr lang="en-US" b="1" dirty="0">
                <a:solidFill>
                  <a:srgbClr val="0000FF"/>
                </a:solidFill>
              </a:rPr>
              <a:t>As with CDs we have a choice when we think of documents as sets of words or shingles:</a:t>
            </a:r>
          </a:p>
          <a:p>
            <a:pPr lvl="1"/>
            <a:r>
              <a:rPr lang="en-US" b="1" dirty="0">
                <a:solidFill>
                  <a:srgbClr val="D60093"/>
                </a:solidFill>
              </a:rPr>
              <a:t>as vectors:</a:t>
            </a:r>
            <a:r>
              <a:rPr lang="en-US" dirty="0"/>
              <a:t> Measure similarity by the </a:t>
            </a:r>
            <a:r>
              <a:rPr lang="en-US" b="1" dirty="0"/>
              <a:t>cosine distance</a:t>
            </a:r>
          </a:p>
          <a:p>
            <a:pPr lvl="1"/>
            <a:r>
              <a:rPr lang="en-US" b="1" dirty="0">
                <a:solidFill>
                  <a:srgbClr val="D60093"/>
                </a:solidFill>
              </a:rPr>
              <a:t>as sets:</a:t>
            </a:r>
            <a:r>
              <a:rPr lang="en-US" dirty="0"/>
              <a:t> Measure similarity by the </a:t>
            </a:r>
            <a:r>
              <a:rPr lang="en-US" b="1" dirty="0"/>
              <a:t>Jaccard distance</a:t>
            </a:r>
          </a:p>
          <a:p>
            <a:pPr lvl="1"/>
            <a:r>
              <a:rPr lang="en-US" b="1" dirty="0">
                <a:solidFill>
                  <a:srgbClr val="D60093"/>
                </a:solidFill>
              </a:rPr>
              <a:t>as points:</a:t>
            </a:r>
            <a:r>
              <a:rPr lang="en-US" dirty="0"/>
              <a:t> Measure similarity by </a:t>
            </a:r>
            <a:r>
              <a:rPr lang="en-US" b="1" dirty="0"/>
              <a:t>Euclidean distance</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09898B26-AFA4-4808-9879-1DED8198AB92}" type="slidenum">
              <a:rPr lang="en-US" smtClean="0"/>
              <a:pPr/>
              <a:t>12</a:t>
            </a:fld>
            <a:endParaRPr lang="en-US"/>
          </a:p>
        </p:txBody>
      </p:sp>
    </p:spTree>
    <p:extLst>
      <p:ext uri="{BB962C8B-B14F-4D97-AF65-F5344CB8AC3E}">
        <p14:creationId xmlns:p14="http://schemas.microsoft.com/office/powerpoint/2010/main" val="330726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9422-224D-6E4E-8FBD-51981073B02E}"/>
              </a:ext>
            </a:extLst>
          </p:cNvPr>
          <p:cNvSpPr>
            <a:spLocks noGrp="1"/>
          </p:cNvSpPr>
          <p:nvPr>
            <p:ph type="title"/>
          </p:nvPr>
        </p:nvSpPr>
        <p:spPr/>
        <p:txBody>
          <a:bodyPr/>
          <a:lstStyle/>
          <a:p>
            <a:r>
              <a:rPr lang="en-US" dirty="0"/>
              <a:t>Measure similarity</a:t>
            </a:r>
          </a:p>
        </p:txBody>
      </p:sp>
      <p:sp>
        <p:nvSpPr>
          <p:cNvPr id="3" name="Content Placeholder 2">
            <a:extLst>
              <a:ext uri="{FF2B5EF4-FFF2-40B4-BE49-F238E27FC236}">
                <a16:creationId xmlns:a16="http://schemas.microsoft.com/office/drawing/2014/main" id="{7C2C2300-E7DA-1C47-979B-A6CE0DBD4C0C}"/>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6EF1B9A7-DAA3-B14C-96B6-88ED51807637}"/>
              </a:ext>
            </a:extLst>
          </p:cNvPr>
          <p:cNvSpPr>
            <a:spLocks noGrp="1"/>
          </p:cNvSpPr>
          <p:nvPr>
            <p:ph type="sldNum" sz="quarter" idx="12"/>
          </p:nvPr>
        </p:nvSpPr>
        <p:spPr/>
        <p:txBody>
          <a:bodyPr/>
          <a:lstStyle/>
          <a:p>
            <a:fld id="{19B12225-5612-419B-A8D5-4B8EEE4C217E}" type="slidenum">
              <a:rPr lang="en-US" smtClean="0"/>
              <a:pPr/>
              <a:t>13</a:t>
            </a:fld>
            <a:endParaRPr lang="en-US"/>
          </a:p>
        </p:txBody>
      </p:sp>
      <p:pic>
        <p:nvPicPr>
          <p:cNvPr id="6" name="Picture 5">
            <a:extLst>
              <a:ext uri="{FF2B5EF4-FFF2-40B4-BE49-F238E27FC236}">
                <a16:creationId xmlns:a16="http://schemas.microsoft.com/office/drawing/2014/main" id="{A6A6F2AF-F1A1-D543-BE94-5137F0EEBA06}"/>
              </a:ext>
            </a:extLst>
          </p:cNvPr>
          <p:cNvPicPr>
            <a:picLocks noChangeAspect="1"/>
          </p:cNvPicPr>
          <p:nvPr/>
        </p:nvPicPr>
        <p:blipFill>
          <a:blip r:embed="rId2"/>
          <a:stretch>
            <a:fillRect/>
          </a:stretch>
        </p:blipFill>
        <p:spPr>
          <a:xfrm>
            <a:off x="152400" y="1268234"/>
            <a:ext cx="3182075" cy="2436939"/>
          </a:xfrm>
          <a:prstGeom prst="rect">
            <a:avLst/>
          </a:prstGeom>
        </p:spPr>
      </p:pic>
      <p:pic>
        <p:nvPicPr>
          <p:cNvPr id="8" name="Picture 7">
            <a:extLst>
              <a:ext uri="{FF2B5EF4-FFF2-40B4-BE49-F238E27FC236}">
                <a16:creationId xmlns:a16="http://schemas.microsoft.com/office/drawing/2014/main" id="{2BABA468-2C45-EE4C-967D-A8F5B422C68F}"/>
              </a:ext>
            </a:extLst>
          </p:cNvPr>
          <p:cNvPicPr>
            <a:picLocks noChangeAspect="1"/>
          </p:cNvPicPr>
          <p:nvPr/>
        </p:nvPicPr>
        <p:blipFill>
          <a:blip r:embed="rId3"/>
          <a:stretch>
            <a:fillRect/>
          </a:stretch>
        </p:blipFill>
        <p:spPr>
          <a:xfrm>
            <a:off x="609600" y="3728364"/>
            <a:ext cx="2438400" cy="966952"/>
          </a:xfrm>
          <a:prstGeom prst="rect">
            <a:avLst/>
          </a:prstGeom>
        </p:spPr>
      </p:pic>
      <p:pic>
        <p:nvPicPr>
          <p:cNvPr id="9" name="Picture 8">
            <a:extLst>
              <a:ext uri="{FF2B5EF4-FFF2-40B4-BE49-F238E27FC236}">
                <a16:creationId xmlns:a16="http://schemas.microsoft.com/office/drawing/2014/main" id="{11B7B7D8-E688-9E4C-B954-336502A1C73E}"/>
              </a:ext>
            </a:extLst>
          </p:cNvPr>
          <p:cNvPicPr>
            <a:picLocks noChangeAspect="1"/>
          </p:cNvPicPr>
          <p:nvPr/>
        </p:nvPicPr>
        <p:blipFill>
          <a:blip r:embed="rId4"/>
          <a:stretch>
            <a:fillRect/>
          </a:stretch>
        </p:blipFill>
        <p:spPr>
          <a:xfrm>
            <a:off x="447261" y="4597496"/>
            <a:ext cx="7904922" cy="2220483"/>
          </a:xfrm>
          <a:prstGeom prst="rect">
            <a:avLst/>
          </a:prstGeom>
        </p:spPr>
      </p:pic>
      <p:pic>
        <p:nvPicPr>
          <p:cNvPr id="10" name="Picture 9">
            <a:extLst>
              <a:ext uri="{FF2B5EF4-FFF2-40B4-BE49-F238E27FC236}">
                <a16:creationId xmlns:a16="http://schemas.microsoft.com/office/drawing/2014/main" id="{68400E33-8253-094E-B11F-04A5C9D6B4E7}"/>
              </a:ext>
            </a:extLst>
          </p:cNvPr>
          <p:cNvPicPr>
            <a:picLocks noChangeAspect="1"/>
          </p:cNvPicPr>
          <p:nvPr/>
        </p:nvPicPr>
        <p:blipFill>
          <a:blip r:embed="rId5"/>
          <a:stretch>
            <a:fillRect/>
          </a:stretch>
        </p:blipFill>
        <p:spPr>
          <a:xfrm>
            <a:off x="4953000" y="1309674"/>
            <a:ext cx="2984500" cy="3059487"/>
          </a:xfrm>
          <a:prstGeom prst="rect">
            <a:avLst/>
          </a:prstGeom>
        </p:spPr>
      </p:pic>
      <p:sp>
        <p:nvSpPr>
          <p:cNvPr id="11" name="Rectangle 10">
            <a:extLst>
              <a:ext uri="{FF2B5EF4-FFF2-40B4-BE49-F238E27FC236}">
                <a16:creationId xmlns:a16="http://schemas.microsoft.com/office/drawing/2014/main" id="{308B3226-2034-DB40-A99D-B3CDD85BC45D}"/>
              </a:ext>
            </a:extLst>
          </p:cNvPr>
          <p:cNvSpPr/>
          <p:nvPr/>
        </p:nvSpPr>
        <p:spPr>
          <a:xfrm>
            <a:off x="6679290" y="3048000"/>
            <a:ext cx="1702710" cy="369332"/>
          </a:xfrm>
          <a:prstGeom prst="rect">
            <a:avLst/>
          </a:prstGeom>
        </p:spPr>
        <p:txBody>
          <a:bodyPr wrap="none">
            <a:spAutoFit/>
          </a:bodyPr>
          <a:lstStyle/>
          <a:p>
            <a:r>
              <a:rPr lang="en-US" b="1" dirty="0"/>
              <a:t>cosine distance</a:t>
            </a:r>
            <a:endParaRPr lang="en-US" dirty="0"/>
          </a:p>
        </p:txBody>
      </p:sp>
      <p:sp>
        <p:nvSpPr>
          <p:cNvPr id="12" name="Rectangle 11">
            <a:extLst>
              <a:ext uri="{FF2B5EF4-FFF2-40B4-BE49-F238E27FC236}">
                <a16:creationId xmlns:a16="http://schemas.microsoft.com/office/drawing/2014/main" id="{93A69238-9DC7-2947-B787-495DF385ABE8}"/>
              </a:ext>
            </a:extLst>
          </p:cNvPr>
          <p:cNvSpPr/>
          <p:nvPr/>
        </p:nvSpPr>
        <p:spPr>
          <a:xfrm>
            <a:off x="139148" y="3563245"/>
            <a:ext cx="1808316" cy="369332"/>
          </a:xfrm>
          <a:prstGeom prst="rect">
            <a:avLst/>
          </a:prstGeom>
        </p:spPr>
        <p:txBody>
          <a:bodyPr wrap="none">
            <a:spAutoFit/>
          </a:bodyPr>
          <a:lstStyle/>
          <a:p>
            <a:r>
              <a:rPr lang="en-US" b="1" dirty="0" err="1"/>
              <a:t>Jaccard</a:t>
            </a:r>
            <a:r>
              <a:rPr lang="en-US" b="1" dirty="0"/>
              <a:t> distance</a:t>
            </a:r>
            <a:endParaRPr lang="en-US" dirty="0"/>
          </a:p>
        </p:txBody>
      </p:sp>
      <p:sp>
        <p:nvSpPr>
          <p:cNvPr id="13" name="Rectangle 12">
            <a:extLst>
              <a:ext uri="{FF2B5EF4-FFF2-40B4-BE49-F238E27FC236}">
                <a16:creationId xmlns:a16="http://schemas.microsoft.com/office/drawing/2014/main" id="{B9551BE2-83A5-1640-A986-406A2283F40D}"/>
              </a:ext>
            </a:extLst>
          </p:cNvPr>
          <p:cNvSpPr/>
          <p:nvPr/>
        </p:nvSpPr>
        <p:spPr>
          <a:xfrm>
            <a:off x="6511776" y="1359339"/>
            <a:ext cx="2037737" cy="369332"/>
          </a:xfrm>
          <a:prstGeom prst="rect">
            <a:avLst/>
          </a:prstGeom>
        </p:spPr>
        <p:txBody>
          <a:bodyPr wrap="none">
            <a:spAutoFit/>
          </a:bodyPr>
          <a:lstStyle/>
          <a:p>
            <a:r>
              <a:rPr lang="en-US" b="1" dirty="0"/>
              <a:t>Euclidean distance</a:t>
            </a:r>
            <a:endParaRPr lang="en-US" dirty="0"/>
          </a:p>
        </p:txBody>
      </p:sp>
      <p:sp>
        <p:nvSpPr>
          <p:cNvPr id="15" name="Rectangle 14">
            <a:extLst>
              <a:ext uri="{FF2B5EF4-FFF2-40B4-BE49-F238E27FC236}">
                <a16:creationId xmlns:a16="http://schemas.microsoft.com/office/drawing/2014/main" id="{5A2F2F27-3580-344B-88D1-CDDC9FE4C480}"/>
              </a:ext>
            </a:extLst>
          </p:cNvPr>
          <p:cNvSpPr/>
          <p:nvPr/>
        </p:nvSpPr>
        <p:spPr>
          <a:xfrm>
            <a:off x="6801873" y="4316884"/>
            <a:ext cx="1702710" cy="369332"/>
          </a:xfrm>
          <a:prstGeom prst="rect">
            <a:avLst/>
          </a:prstGeom>
        </p:spPr>
        <p:txBody>
          <a:bodyPr wrap="none">
            <a:spAutoFit/>
          </a:bodyPr>
          <a:lstStyle/>
          <a:p>
            <a:r>
              <a:rPr lang="en-US" b="1" dirty="0"/>
              <a:t>cosine distance</a:t>
            </a:r>
            <a:endParaRPr lang="en-US" dirty="0"/>
          </a:p>
        </p:txBody>
      </p:sp>
    </p:spTree>
    <p:extLst>
      <p:ext uri="{BB962C8B-B14F-4D97-AF65-F5344CB8AC3E}">
        <p14:creationId xmlns:p14="http://schemas.microsoft.com/office/powerpoint/2010/main" val="225951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8729C3C-B3FC-4FA1-B456-3550CB5835C0}" type="slidenum">
              <a:rPr lang="en-US"/>
              <a:pPr/>
              <a:t>14</a:t>
            </a:fld>
            <a:endParaRPr lang="en-US"/>
          </a:p>
        </p:txBody>
      </p:sp>
      <p:sp>
        <p:nvSpPr>
          <p:cNvPr id="18434" name="Rectangle 2"/>
          <p:cNvSpPr>
            <a:spLocks noGrp="1" noChangeArrowheads="1"/>
          </p:cNvSpPr>
          <p:nvPr>
            <p:ph type="title"/>
          </p:nvPr>
        </p:nvSpPr>
        <p:spPr/>
        <p:txBody>
          <a:bodyPr/>
          <a:lstStyle/>
          <a:p>
            <a:r>
              <a:rPr lang="en-US" dirty="0"/>
              <a:t>Overview: Methods of Clustering</a:t>
            </a:r>
          </a:p>
        </p:txBody>
      </p:sp>
      <p:sp>
        <p:nvSpPr>
          <p:cNvPr id="18435" name="Rectangle 3"/>
          <p:cNvSpPr>
            <a:spLocks noGrp="1" noChangeArrowheads="1"/>
          </p:cNvSpPr>
          <p:nvPr>
            <p:ph type="body" idx="1"/>
          </p:nvPr>
        </p:nvSpPr>
        <p:spPr/>
        <p:txBody>
          <a:bodyPr>
            <a:normAutofit/>
          </a:bodyPr>
          <a:lstStyle/>
          <a:p>
            <a:r>
              <a:rPr lang="en-US" b="1" dirty="0">
                <a:solidFill>
                  <a:srgbClr val="0000FF"/>
                </a:solidFill>
              </a:rPr>
              <a:t>Hierarchical:</a:t>
            </a:r>
          </a:p>
          <a:p>
            <a:pPr lvl="1"/>
            <a:r>
              <a:rPr lang="en-US" b="1" dirty="0">
                <a:solidFill>
                  <a:srgbClr val="D60093"/>
                </a:solidFill>
              </a:rPr>
              <a:t>Agglomerative</a:t>
            </a:r>
            <a:r>
              <a:rPr lang="en-US" dirty="0">
                <a:solidFill>
                  <a:srgbClr val="D60093"/>
                </a:solidFill>
              </a:rPr>
              <a:t> </a:t>
            </a:r>
            <a:r>
              <a:rPr lang="en-US" dirty="0"/>
              <a:t>(bottom up):</a:t>
            </a:r>
          </a:p>
          <a:p>
            <a:pPr lvl="2"/>
            <a:r>
              <a:rPr lang="en-US" dirty="0"/>
              <a:t>Initially, each point is a cluster</a:t>
            </a:r>
          </a:p>
          <a:p>
            <a:pPr lvl="2"/>
            <a:r>
              <a:rPr lang="en-US" dirty="0"/>
              <a:t>Repeatedly combine the two </a:t>
            </a:r>
            <a:br>
              <a:rPr lang="en-US" dirty="0"/>
            </a:br>
            <a:r>
              <a:rPr lang="en-US" dirty="0"/>
              <a:t>“nearest” clusters into one</a:t>
            </a:r>
          </a:p>
          <a:p>
            <a:pPr lvl="1"/>
            <a:r>
              <a:rPr lang="en-US" b="1" dirty="0">
                <a:solidFill>
                  <a:srgbClr val="D60093"/>
                </a:solidFill>
              </a:rPr>
              <a:t>Divisive</a:t>
            </a:r>
            <a:r>
              <a:rPr lang="en-US" dirty="0">
                <a:solidFill>
                  <a:srgbClr val="D60093"/>
                </a:solidFill>
              </a:rPr>
              <a:t> </a:t>
            </a:r>
            <a:r>
              <a:rPr lang="en-US" dirty="0"/>
              <a:t>(top down):</a:t>
            </a:r>
          </a:p>
          <a:p>
            <a:pPr lvl="2"/>
            <a:r>
              <a:rPr lang="en-US" dirty="0"/>
              <a:t>Start with one cluster and recursively split it</a:t>
            </a:r>
          </a:p>
          <a:p>
            <a:pPr lvl="8"/>
            <a:endParaRPr lang="en-US" dirty="0"/>
          </a:p>
          <a:p>
            <a:r>
              <a:rPr lang="en-US" b="1" dirty="0">
                <a:solidFill>
                  <a:srgbClr val="008000"/>
                </a:solidFill>
              </a:rPr>
              <a:t>Point assignment:</a:t>
            </a:r>
          </a:p>
          <a:p>
            <a:pPr lvl="1"/>
            <a:r>
              <a:rPr lang="en-US" dirty="0"/>
              <a:t>Maintain a set of clusters</a:t>
            </a:r>
          </a:p>
          <a:p>
            <a:pPr lvl="1"/>
            <a:r>
              <a:rPr lang="en-US" dirty="0"/>
              <a:t>Points belong to “nearest” cluster</a:t>
            </a:r>
          </a:p>
        </p:txBody>
      </p:sp>
      <p:pic>
        <p:nvPicPr>
          <p:cNvPr id="40964" name="Picture 4" descr="http://www.mathworks.com/help/toolbox/stats/dendrogram.gif"/>
          <p:cNvPicPr>
            <a:picLocks noChangeAspect="1" noChangeArrowheads="1"/>
          </p:cNvPicPr>
          <p:nvPr/>
        </p:nvPicPr>
        <p:blipFill>
          <a:blip r:embed="rId2" cstate="print"/>
          <a:srcRect/>
          <a:stretch>
            <a:fillRect/>
          </a:stretch>
        </p:blipFill>
        <p:spPr bwMode="auto">
          <a:xfrm>
            <a:off x="5386924" y="1752600"/>
            <a:ext cx="3680876" cy="2209800"/>
          </a:xfrm>
          <a:prstGeom prst="rect">
            <a:avLst/>
          </a:prstGeom>
          <a:noFill/>
        </p:spPr>
      </p:pic>
      <p:pic>
        <p:nvPicPr>
          <p:cNvPr id="40966" name="Picture 6" descr="http://www.ima.umn.edu/~iwen/REU/2Ddata.jpg"/>
          <p:cNvPicPr>
            <a:picLocks noChangeAspect="1" noChangeArrowheads="1"/>
          </p:cNvPicPr>
          <p:nvPr/>
        </p:nvPicPr>
        <p:blipFill>
          <a:blip r:embed="rId3" cstate="print"/>
          <a:srcRect/>
          <a:stretch>
            <a:fillRect/>
          </a:stretch>
        </p:blipFill>
        <p:spPr bwMode="auto">
          <a:xfrm>
            <a:off x="6781800" y="4827709"/>
            <a:ext cx="2325008" cy="1877891"/>
          </a:xfrm>
          <a:prstGeom prst="rect">
            <a:avLst/>
          </a:prstGeom>
          <a:noFill/>
        </p:spPr>
      </p:pic>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29048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Hierarchical Clustering</a:t>
            </a:r>
          </a:p>
        </p:txBody>
      </p:sp>
      <p:sp>
        <p:nvSpPr>
          <p:cNvPr id="82947" name="Rectangle 3"/>
          <p:cNvSpPr>
            <a:spLocks noGrp="1" noChangeArrowheads="1"/>
          </p:cNvSpPr>
          <p:nvPr>
            <p:ph type="body" idx="1"/>
          </p:nvPr>
        </p:nvSpPr>
        <p:spPr/>
        <p:txBody>
          <a:bodyPr/>
          <a:lstStyle/>
          <a:p>
            <a:r>
              <a:rPr lang="en-US" b="1" dirty="0">
                <a:solidFill>
                  <a:srgbClr val="D60093"/>
                </a:solidFill>
              </a:rPr>
              <a:t>Key operation: </a:t>
            </a:r>
            <a:br>
              <a:rPr lang="en-US" b="1" dirty="0">
                <a:solidFill>
                  <a:schemeClr val="accent3"/>
                </a:solidFill>
              </a:rPr>
            </a:br>
            <a:r>
              <a:rPr lang="en-US" b="1" dirty="0"/>
              <a:t>Repeatedly combine </a:t>
            </a:r>
            <a:br>
              <a:rPr lang="en-US" b="1" dirty="0"/>
            </a:br>
            <a:r>
              <a:rPr lang="en-US" b="1" dirty="0"/>
              <a:t>two nearest clusters</a:t>
            </a:r>
          </a:p>
          <a:p>
            <a:pPr lvl="2"/>
            <a:endParaRPr lang="en-US" dirty="0"/>
          </a:p>
          <a:p>
            <a:r>
              <a:rPr lang="en-US" b="1" dirty="0">
                <a:solidFill>
                  <a:srgbClr val="0000FF"/>
                </a:solidFill>
              </a:rPr>
              <a:t>Three important questions:</a:t>
            </a:r>
          </a:p>
          <a:p>
            <a:pPr lvl="1"/>
            <a:r>
              <a:rPr lang="en-US" b="1" dirty="0"/>
              <a:t>1)</a:t>
            </a:r>
            <a:r>
              <a:rPr lang="en-US" dirty="0"/>
              <a:t> How do you represent a cluster </a:t>
            </a:r>
            <a:r>
              <a:rPr lang="en-US" dirty="0">
                <a:solidFill>
                  <a:srgbClr val="FF0000"/>
                </a:solidFill>
              </a:rPr>
              <a:t>of more </a:t>
            </a:r>
            <a:br>
              <a:rPr lang="en-US" dirty="0">
                <a:solidFill>
                  <a:srgbClr val="FF0000"/>
                </a:solidFill>
              </a:rPr>
            </a:br>
            <a:r>
              <a:rPr lang="en-US" dirty="0">
                <a:solidFill>
                  <a:srgbClr val="FF0000"/>
                </a:solidFill>
              </a:rPr>
              <a:t>than one point</a:t>
            </a:r>
            <a:r>
              <a:rPr lang="en-US" dirty="0"/>
              <a:t>?</a:t>
            </a:r>
          </a:p>
          <a:p>
            <a:pPr lvl="1"/>
            <a:r>
              <a:rPr lang="en-US" b="1" dirty="0"/>
              <a:t>2)</a:t>
            </a:r>
            <a:r>
              <a:rPr lang="en-US" dirty="0"/>
              <a:t> How do you determine the “</a:t>
            </a:r>
            <a:r>
              <a:rPr lang="en-US" dirty="0">
                <a:solidFill>
                  <a:srgbClr val="FF0000"/>
                </a:solidFill>
              </a:rPr>
              <a:t>nearness</a:t>
            </a:r>
            <a:r>
              <a:rPr lang="en-US" dirty="0"/>
              <a:t>” of clusters?</a:t>
            </a:r>
          </a:p>
          <a:p>
            <a:pPr lvl="1"/>
            <a:r>
              <a:rPr lang="en-US" b="1" dirty="0"/>
              <a:t>3)</a:t>
            </a:r>
            <a:r>
              <a:rPr lang="en-US" dirty="0"/>
              <a:t> When to </a:t>
            </a:r>
            <a:r>
              <a:rPr lang="en-US" dirty="0">
                <a:solidFill>
                  <a:srgbClr val="FF0000"/>
                </a:solidFill>
              </a:rPr>
              <a:t>stop combining </a:t>
            </a:r>
            <a:r>
              <a:rPr lang="en-US" dirty="0"/>
              <a:t>clusters?</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5B35AAD7-AE9A-4B67-BF02-47A6EAD9A973}" type="slidenum">
              <a:rPr lang="en-US" smtClean="0"/>
              <a:pPr/>
              <a:t>15</a:t>
            </a:fld>
            <a:endParaRPr lang="en-US"/>
          </a:p>
        </p:txBody>
      </p:sp>
      <p:pic>
        <p:nvPicPr>
          <p:cNvPr id="12" name="Picture 4" descr="http://www.mathworks.com/help/toolbox/stats/dendrogram.gif"/>
          <p:cNvPicPr>
            <a:picLocks noChangeAspect="1" noChangeArrowheads="1"/>
          </p:cNvPicPr>
          <p:nvPr/>
        </p:nvPicPr>
        <p:blipFill>
          <a:blip r:embed="rId2" cstate="print"/>
          <a:srcRect/>
          <a:stretch>
            <a:fillRect/>
          </a:stretch>
        </p:blipFill>
        <p:spPr bwMode="auto">
          <a:xfrm>
            <a:off x="5715000" y="1218145"/>
            <a:ext cx="3048000" cy="1829855"/>
          </a:xfrm>
          <a:prstGeom prst="rect">
            <a:avLst/>
          </a:prstGeom>
          <a:noFill/>
        </p:spPr>
      </p:pic>
    </p:spTree>
    <p:extLst>
      <p:ext uri="{BB962C8B-B14F-4D97-AF65-F5344CB8AC3E}">
        <p14:creationId xmlns:p14="http://schemas.microsoft.com/office/powerpoint/2010/main" val="167527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Hierarchical Clustering</a:t>
            </a:r>
          </a:p>
        </p:txBody>
      </p:sp>
      <p:sp>
        <p:nvSpPr>
          <p:cNvPr id="19459" name="Rectangle 3"/>
          <p:cNvSpPr>
            <a:spLocks noGrp="1" noChangeArrowheads="1"/>
          </p:cNvSpPr>
          <p:nvPr>
            <p:ph idx="1"/>
          </p:nvPr>
        </p:nvSpPr>
        <p:spPr>
          <a:xfrm>
            <a:off x="457200" y="1295400"/>
            <a:ext cx="8686800" cy="5410200"/>
          </a:xfrm>
        </p:spPr>
        <p:txBody>
          <a:bodyPr>
            <a:normAutofit/>
          </a:bodyPr>
          <a:lstStyle/>
          <a:p>
            <a:r>
              <a:rPr lang="en-US" b="1" dirty="0">
                <a:solidFill>
                  <a:srgbClr val="D60093"/>
                </a:solidFill>
              </a:rPr>
              <a:t>Key operation: </a:t>
            </a:r>
            <a:r>
              <a:rPr lang="en-US" b="1" dirty="0"/>
              <a:t>Repeatedly combine two nearest clusters</a:t>
            </a:r>
          </a:p>
          <a:p>
            <a:r>
              <a:rPr lang="en-US" b="1" dirty="0">
                <a:solidFill>
                  <a:srgbClr val="0000FF"/>
                </a:solidFill>
              </a:rPr>
              <a:t>(1) How to represent a cluster of many points?</a:t>
            </a:r>
          </a:p>
          <a:p>
            <a:pPr lvl="1"/>
            <a:r>
              <a:rPr lang="en-US" b="1" dirty="0">
                <a:solidFill>
                  <a:srgbClr val="008000"/>
                </a:solidFill>
              </a:rPr>
              <a:t>Euclidean case:</a:t>
            </a:r>
            <a:r>
              <a:rPr lang="en-US" dirty="0">
                <a:solidFill>
                  <a:srgbClr val="0000FF"/>
                </a:solidFill>
              </a:rPr>
              <a:t> </a:t>
            </a:r>
            <a:r>
              <a:rPr lang="en-US" dirty="0"/>
              <a:t>each cluster has a </a:t>
            </a:r>
            <a:br>
              <a:rPr lang="en-US" dirty="0"/>
            </a:br>
            <a:r>
              <a:rPr lang="en-US" b="1" i="1" dirty="0">
                <a:solidFill>
                  <a:srgbClr val="FF0066"/>
                </a:solidFill>
              </a:rPr>
              <a:t>centroid</a:t>
            </a:r>
            <a:r>
              <a:rPr lang="en-US" dirty="0">
                <a:solidFill>
                  <a:srgbClr val="FF0066"/>
                </a:solidFill>
              </a:rPr>
              <a:t> </a:t>
            </a:r>
            <a:r>
              <a:rPr lang="en-US" dirty="0"/>
              <a:t>= average of its (data)points</a:t>
            </a:r>
          </a:p>
          <a:p>
            <a:r>
              <a:rPr lang="en-US" b="1" dirty="0">
                <a:solidFill>
                  <a:srgbClr val="0000FF"/>
                </a:solidFill>
              </a:rPr>
              <a:t>(2) How to determine “nearness” of clusters?</a:t>
            </a:r>
          </a:p>
          <a:p>
            <a:pPr lvl="1"/>
            <a:r>
              <a:rPr lang="en-US" dirty="0"/>
              <a:t>Measure cluster distances by distances of centroids</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B3B40D71-7600-4E70-9746-66CD11735245}" type="slidenum">
              <a:rPr lang="en-US"/>
              <a:pPr/>
              <a:t>16</a:t>
            </a:fld>
            <a:endParaRPr lang="en-US"/>
          </a:p>
        </p:txBody>
      </p:sp>
    </p:spTree>
    <p:extLst>
      <p:ext uri="{BB962C8B-B14F-4D97-AF65-F5344CB8AC3E}">
        <p14:creationId xmlns:p14="http://schemas.microsoft.com/office/powerpoint/2010/main" val="3719244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99DB44CA-D531-47DB-9E33-B16569C64FBD}" type="slidenum">
              <a:rPr lang="en-US"/>
              <a:pPr/>
              <a:t>17</a:t>
            </a:fld>
            <a:endParaRPr lang="en-US"/>
          </a:p>
        </p:txBody>
      </p:sp>
      <p:sp>
        <p:nvSpPr>
          <p:cNvPr id="20482" name="Rectangle 2"/>
          <p:cNvSpPr>
            <a:spLocks noGrp="1" noChangeArrowheads="1"/>
          </p:cNvSpPr>
          <p:nvPr>
            <p:ph type="title"/>
          </p:nvPr>
        </p:nvSpPr>
        <p:spPr/>
        <p:txBody>
          <a:bodyPr/>
          <a:lstStyle/>
          <a:p>
            <a:r>
              <a:rPr lang="en-US" dirty="0"/>
              <a:t>Example: Hierarchical clustering</a:t>
            </a:r>
          </a:p>
        </p:txBody>
      </p:sp>
      <p:sp>
        <p:nvSpPr>
          <p:cNvPr id="20483" name="Text Box 3"/>
          <p:cNvSpPr txBox="1">
            <a:spLocks noChangeArrowheads="1"/>
          </p:cNvSpPr>
          <p:nvPr/>
        </p:nvSpPr>
        <p:spPr bwMode="auto">
          <a:xfrm>
            <a:off x="593725" y="1787525"/>
            <a:ext cx="5416868" cy="2585323"/>
          </a:xfrm>
          <a:prstGeom prst="rect">
            <a:avLst/>
          </a:prstGeom>
          <a:noFill/>
          <a:ln w="9525">
            <a:noFill/>
            <a:miter lim="800000"/>
            <a:headEnd/>
            <a:tailEnd/>
          </a:ln>
          <a:effectLst/>
        </p:spPr>
        <p:txBody>
          <a:bodyPr wrap="none">
            <a:spAutoFit/>
          </a:bodyPr>
          <a:lstStyle/>
          <a:p>
            <a:r>
              <a:rPr lang="en-US" dirty="0"/>
              <a:t>					</a:t>
            </a:r>
            <a:r>
              <a:rPr lang="en-US" dirty="0">
                <a:solidFill>
                  <a:schemeClr val="accent3">
                    <a:lumMod val="75000"/>
                  </a:schemeClr>
                </a:solidFill>
              </a:rPr>
              <a:t>  </a:t>
            </a:r>
            <a:r>
              <a:rPr lang="en-US" dirty="0">
                <a:solidFill>
                  <a:schemeClr val="accent3">
                    <a:lumMod val="75000"/>
                  </a:schemeClr>
                </a:solidFill>
                <a:latin typeface="Times New Roman" charset="0"/>
              </a:rPr>
              <a:t>(5,3)</a:t>
            </a:r>
          </a:p>
          <a:p>
            <a:r>
              <a:rPr lang="en-US" dirty="0">
                <a:solidFill>
                  <a:schemeClr val="accent3">
                    <a:lumMod val="75000"/>
                  </a:schemeClr>
                </a:solidFill>
                <a:latin typeface="Times New Roman" charset="0"/>
              </a:rPr>
              <a:t>					o</a:t>
            </a:r>
          </a:p>
          <a:p>
            <a:r>
              <a:rPr lang="en-US" dirty="0">
                <a:latin typeface="Times New Roman" charset="0"/>
              </a:rPr>
              <a:t>	 </a:t>
            </a:r>
            <a:r>
              <a:rPr lang="en-US" dirty="0">
                <a:solidFill>
                  <a:srgbClr val="0070C0"/>
                </a:solidFill>
                <a:latin typeface="Times New Roman" charset="0"/>
              </a:rPr>
              <a:t> (1,2)</a:t>
            </a:r>
          </a:p>
          <a:p>
            <a:r>
              <a:rPr lang="en-US" dirty="0">
                <a:solidFill>
                  <a:srgbClr val="0070C0"/>
                </a:solidFill>
                <a:latin typeface="Times New Roman" charset="0"/>
              </a:rPr>
              <a:t>	o</a:t>
            </a:r>
          </a:p>
          <a:p>
            <a:endParaRPr lang="en-US" dirty="0">
              <a:latin typeface="Times New Roman" charset="0"/>
            </a:endParaRPr>
          </a:p>
          <a:p>
            <a:r>
              <a:rPr lang="en-US" dirty="0">
                <a:latin typeface="Times New Roman" charset="0"/>
              </a:rPr>
              <a:t>		</a:t>
            </a:r>
            <a:r>
              <a:rPr lang="en-US" dirty="0">
                <a:solidFill>
                  <a:srgbClr val="0070C0"/>
                </a:solidFill>
                <a:latin typeface="Times New Roman" charset="0"/>
              </a:rPr>
              <a:t>o  (2,1)	</a:t>
            </a:r>
            <a:r>
              <a:rPr lang="en-US" dirty="0">
                <a:latin typeface="Times New Roman" charset="0"/>
              </a:rPr>
              <a:t>	</a:t>
            </a:r>
            <a:r>
              <a:rPr lang="en-US" dirty="0">
                <a:solidFill>
                  <a:srgbClr val="00B050"/>
                </a:solidFill>
                <a:latin typeface="Times New Roman" charset="0"/>
              </a:rPr>
              <a:t>o  (4,1)</a:t>
            </a:r>
          </a:p>
          <a:p>
            <a:endParaRPr lang="en-US" dirty="0"/>
          </a:p>
          <a:p>
            <a:r>
              <a:rPr lang="en-US" dirty="0">
                <a:solidFill>
                  <a:srgbClr val="C00000"/>
                </a:solidFill>
                <a:latin typeface="Times New Roman" charset="0"/>
              </a:rPr>
              <a:t>       o  (0,0)</a:t>
            </a:r>
            <a:r>
              <a:rPr lang="en-US" dirty="0">
                <a:latin typeface="Times New Roman" charset="0"/>
              </a:rPr>
              <a:t>				</a:t>
            </a:r>
            <a:r>
              <a:rPr lang="en-US" dirty="0">
                <a:solidFill>
                  <a:srgbClr val="00B050"/>
                </a:solidFill>
                <a:latin typeface="Times New Roman" charset="0"/>
              </a:rPr>
              <a:t>o (5,0)</a:t>
            </a:r>
          </a:p>
          <a:p>
            <a:r>
              <a:rPr lang="en-US" dirty="0">
                <a:solidFill>
                  <a:srgbClr val="00B050"/>
                </a:solidFill>
                <a:latin typeface="Times New Roman" charset="0"/>
              </a:rPr>
              <a:t>					</a:t>
            </a:r>
            <a:endParaRPr lang="en-US" dirty="0">
              <a:solidFill>
                <a:srgbClr val="00B050"/>
              </a:solidFill>
            </a:endParaRPr>
          </a:p>
        </p:txBody>
      </p:sp>
      <p:sp>
        <p:nvSpPr>
          <p:cNvPr id="20489" name="Oval 9"/>
          <p:cNvSpPr>
            <a:spLocks noChangeArrowheads="1"/>
          </p:cNvSpPr>
          <p:nvPr/>
        </p:nvSpPr>
        <p:spPr bwMode="auto">
          <a:xfrm>
            <a:off x="1316515" y="2263966"/>
            <a:ext cx="1676400" cy="1676400"/>
          </a:xfrm>
          <a:prstGeom prst="ellipse">
            <a:avLst/>
          </a:prstGeom>
          <a:noFill/>
          <a:ln w="9525">
            <a:solidFill>
              <a:srgbClr val="0070C0"/>
            </a:solidFill>
            <a:round/>
            <a:headEnd/>
            <a:tailEnd/>
          </a:ln>
          <a:effectLst/>
        </p:spPr>
        <p:txBody>
          <a:bodyPr wrap="none" anchor="ctr"/>
          <a:lstStyle/>
          <a:p>
            <a:pPr algn="ctr"/>
            <a:endParaRPr lang="en-US">
              <a:latin typeface="Times New Roman" charset="0"/>
            </a:endParaRPr>
          </a:p>
        </p:txBody>
      </p:sp>
      <p:sp>
        <p:nvSpPr>
          <p:cNvPr id="20491" name="Text Box 11"/>
          <p:cNvSpPr txBox="1">
            <a:spLocks noChangeArrowheads="1"/>
          </p:cNvSpPr>
          <p:nvPr/>
        </p:nvSpPr>
        <p:spPr bwMode="auto">
          <a:xfrm>
            <a:off x="1944882" y="2863468"/>
            <a:ext cx="1146468" cy="369332"/>
          </a:xfrm>
          <a:prstGeom prst="rect">
            <a:avLst/>
          </a:prstGeom>
          <a:noFill/>
          <a:ln w="9525">
            <a:noFill/>
            <a:miter lim="800000"/>
            <a:headEnd/>
            <a:tailEnd/>
          </a:ln>
          <a:effectLst/>
        </p:spPr>
        <p:txBody>
          <a:bodyPr wrap="none">
            <a:spAutoFit/>
          </a:bodyPr>
          <a:lstStyle/>
          <a:p>
            <a:r>
              <a:rPr lang="en-US" b="1" dirty="0">
                <a:solidFill>
                  <a:srgbClr val="0070C0"/>
                </a:solidFill>
                <a:latin typeface="Times New Roman" charset="0"/>
              </a:rPr>
              <a:t>x</a:t>
            </a:r>
            <a:r>
              <a:rPr lang="en-US" dirty="0">
                <a:solidFill>
                  <a:srgbClr val="0070C0"/>
                </a:solidFill>
                <a:latin typeface="Times New Roman" charset="0"/>
              </a:rPr>
              <a:t> (1.5,1.5)</a:t>
            </a:r>
          </a:p>
        </p:txBody>
      </p:sp>
      <p:sp>
        <p:nvSpPr>
          <p:cNvPr id="20492" name="Oval 12"/>
          <p:cNvSpPr>
            <a:spLocks noChangeArrowheads="1"/>
          </p:cNvSpPr>
          <p:nvPr/>
        </p:nvSpPr>
        <p:spPr bwMode="auto">
          <a:xfrm>
            <a:off x="4114800" y="2971800"/>
            <a:ext cx="1676400" cy="1676400"/>
          </a:xfrm>
          <a:prstGeom prst="ellipse">
            <a:avLst/>
          </a:prstGeom>
          <a:noFill/>
          <a:ln w="9525">
            <a:solidFill>
              <a:srgbClr val="00B050"/>
            </a:solidFill>
            <a:round/>
            <a:headEnd/>
            <a:tailEnd/>
          </a:ln>
          <a:effectLst/>
        </p:spPr>
        <p:txBody>
          <a:bodyPr wrap="none" anchor="ctr"/>
          <a:lstStyle/>
          <a:p>
            <a:endParaRPr lang="en-US"/>
          </a:p>
        </p:txBody>
      </p:sp>
      <p:sp>
        <p:nvSpPr>
          <p:cNvPr id="20493" name="Text Box 13"/>
          <p:cNvSpPr txBox="1">
            <a:spLocks noChangeArrowheads="1"/>
          </p:cNvSpPr>
          <p:nvPr/>
        </p:nvSpPr>
        <p:spPr bwMode="auto">
          <a:xfrm>
            <a:off x="4762315" y="3471169"/>
            <a:ext cx="1146468" cy="369332"/>
          </a:xfrm>
          <a:prstGeom prst="rect">
            <a:avLst/>
          </a:prstGeom>
          <a:noFill/>
          <a:ln w="9525">
            <a:noFill/>
            <a:miter lim="800000"/>
            <a:headEnd/>
            <a:tailEnd/>
          </a:ln>
          <a:effectLst/>
        </p:spPr>
        <p:txBody>
          <a:bodyPr wrap="none">
            <a:spAutoFit/>
          </a:bodyPr>
          <a:lstStyle/>
          <a:p>
            <a:r>
              <a:rPr lang="en-US" b="1" dirty="0">
                <a:solidFill>
                  <a:srgbClr val="00B050"/>
                </a:solidFill>
                <a:latin typeface="Times New Roman" charset="0"/>
              </a:rPr>
              <a:t>x</a:t>
            </a:r>
            <a:r>
              <a:rPr lang="en-US" dirty="0">
                <a:solidFill>
                  <a:srgbClr val="00B050"/>
                </a:solidFill>
                <a:latin typeface="Times New Roman" charset="0"/>
              </a:rPr>
              <a:t> (4.5,0.5)</a:t>
            </a:r>
          </a:p>
        </p:txBody>
      </p:sp>
      <p:sp>
        <p:nvSpPr>
          <p:cNvPr id="20494" name="Oval 14"/>
          <p:cNvSpPr>
            <a:spLocks noChangeArrowheads="1"/>
          </p:cNvSpPr>
          <p:nvPr/>
        </p:nvSpPr>
        <p:spPr bwMode="auto">
          <a:xfrm>
            <a:off x="457200" y="2133600"/>
            <a:ext cx="3048000" cy="2743200"/>
          </a:xfrm>
          <a:prstGeom prst="ellipse">
            <a:avLst/>
          </a:prstGeom>
          <a:noFill/>
          <a:ln w="9525">
            <a:solidFill>
              <a:srgbClr val="C00000"/>
            </a:solidFill>
            <a:round/>
            <a:headEnd/>
            <a:tailEnd/>
          </a:ln>
          <a:effectLst/>
        </p:spPr>
        <p:txBody>
          <a:bodyPr wrap="none" anchor="ctr"/>
          <a:lstStyle/>
          <a:p>
            <a:endParaRPr lang="en-US"/>
          </a:p>
        </p:txBody>
      </p:sp>
      <p:sp>
        <p:nvSpPr>
          <p:cNvPr id="20496" name="Text Box 16"/>
          <p:cNvSpPr txBox="1">
            <a:spLocks noChangeArrowheads="1"/>
          </p:cNvSpPr>
          <p:nvPr/>
        </p:nvSpPr>
        <p:spPr bwMode="auto">
          <a:xfrm>
            <a:off x="1600200" y="3200400"/>
            <a:ext cx="800219" cy="369332"/>
          </a:xfrm>
          <a:prstGeom prst="rect">
            <a:avLst/>
          </a:prstGeom>
          <a:noFill/>
          <a:ln w="9525">
            <a:noFill/>
            <a:miter lim="800000"/>
            <a:headEnd/>
            <a:tailEnd/>
          </a:ln>
          <a:effectLst/>
        </p:spPr>
        <p:txBody>
          <a:bodyPr wrap="none">
            <a:spAutoFit/>
          </a:bodyPr>
          <a:lstStyle/>
          <a:p>
            <a:r>
              <a:rPr lang="en-US" dirty="0">
                <a:solidFill>
                  <a:srgbClr val="C00000"/>
                </a:solidFill>
                <a:latin typeface="Times New Roman" charset="0"/>
              </a:rPr>
              <a:t>x (1,1)</a:t>
            </a:r>
          </a:p>
        </p:txBody>
      </p:sp>
      <p:sp>
        <p:nvSpPr>
          <p:cNvPr id="20497" name="Oval 17"/>
          <p:cNvSpPr>
            <a:spLocks noChangeArrowheads="1"/>
          </p:cNvSpPr>
          <p:nvPr/>
        </p:nvSpPr>
        <p:spPr bwMode="auto">
          <a:xfrm>
            <a:off x="4038600" y="1447800"/>
            <a:ext cx="2286000" cy="3581400"/>
          </a:xfrm>
          <a:prstGeom prst="ellipse">
            <a:avLst/>
          </a:prstGeom>
          <a:noFill/>
          <a:ln w="9525">
            <a:solidFill>
              <a:schemeClr val="accent3">
                <a:lumMod val="75000"/>
              </a:schemeClr>
            </a:solidFill>
            <a:round/>
            <a:headEnd/>
            <a:tailEnd/>
          </a:ln>
          <a:effectLst/>
        </p:spPr>
        <p:txBody>
          <a:bodyPr wrap="none" anchor="ctr"/>
          <a:lstStyle/>
          <a:p>
            <a:endParaRPr lang="en-US"/>
          </a:p>
        </p:txBody>
      </p:sp>
      <p:sp>
        <p:nvSpPr>
          <p:cNvPr id="20498" name="Text Box 18"/>
          <p:cNvSpPr txBox="1">
            <a:spLocks noChangeArrowheads="1"/>
          </p:cNvSpPr>
          <p:nvPr/>
        </p:nvSpPr>
        <p:spPr bwMode="auto">
          <a:xfrm>
            <a:off x="4998353" y="2917567"/>
            <a:ext cx="1146468" cy="369332"/>
          </a:xfrm>
          <a:prstGeom prst="rect">
            <a:avLst/>
          </a:prstGeom>
          <a:noFill/>
          <a:ln w="9525">
            <a:noFill/>
            <a:miter lim="800000"/>
            <a:headEnd/>
            <a:tailEnd/>
          </a:ln>
          <a:effectLst/>
        </p:spPr>
        <p:txBody>
          <a:bodyPr wrap="none">
            <a:spAutoFit/>
          </a:bodyPr>
          <a:lstStyle/>
          <a:p>
            <a:r>
              <a:rPr lang="en-US" b="1" dirty="0">
                <a:solidFill>
                  <a:schemeClr val="accent3">
                    <a:lumMod val="75000"/>
                  </a:schemeClr>
                </a:solidFill>
                <a:latin typeface="Times New Roman" charset="0"/>
              </a:rPr>
              <a:t>x</a:t>
            </a:r>
            <a:r>
              <a:rPr lang="en-US" dirty="0">
                <a:solidFill>
                  <a:schemeClr val="accent3">
                    <a:lumMod val="75000"/>
                  </a:schemeClr>
                </a:solidFill>
                <a:latin typeface="Times New Roman" charset="0"/>
              </a:rPr>
              <a:t> (4.7,1.3)</a:t>
            </a:r>
          </a:p>
        </p:txBody>
      </p:sp>
      <p:sp>
        <p:nvSpPr>
          <p:cNvPr id="13" name="Oval 12"/>
          <p:cNvSpPr/>
          <p:nvPr/>
        </p:nvSpPr>
        <p:spPr>
          <a:xfrm>
            <a:off x="6781800" y="6019801"/>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16966" y="6019801"/>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400800" y="6019801"/>
            <a:ext cx="152400"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099234" y="6019801"/>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534400" y="6019801"/>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718234" y="6019801"/>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p:cNvCxnSpPr>
            <a:stCxn id="15" idx="0"/>
          </p:cNvCxnSpPr>
          <p:nvPr/>
        </p:nvCxnSpPr>
        <p:spPr>
          <a:xfrm rot="5400000" flipH="1" flipV="1">
            <a:off x="6324600" y="5334001"/>
            <a:ext cx="838200" cy="53340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3" idx="0"/>
          </p:cNvCxnSpPr>
          <p:nvPr/>
        </p:nvCxnSpPr>
        <p:spPr>
          <a:xfrm rot="5400000" flipH="1" flipV="1">
            <a:off x="6705600" y="5715001"/>
            <a:ext cx="457200" cy="152400"/>
          </a:xfrm>
          <a:prstGeom prst="bentConnector3">
            <a:avLst>
              <a:gd name="adj1" fmla="val 4277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4" idx="0"/>
          </p:cNvCxnSpPr>
          <p:nvPr/>
        </p:nvCxnSpPr>
        <p:spPr>
          <a:xfrm rot="16200000" flipV="1">
            <a:off x="6961283" y="5687918"/>
            <a:ext cx="381000" cy="28276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8" idx="0"/>
          </p:cNvCxnSpPr>
          <p:nvPr/>
        </p:nvCxnSpPr>
        <p:spPr>
          <a:xfrm rot="5400000" flipH="1" flipV="1">
            <a:off x="7669117" y="5764118"/>
            <a:ext cx="381000" cy="130366"/>
          </a:xfrm>
          <a:prstGeom prst="bentConnector3">
            <a:avLst>
              <a:gd name="adj1" fmla="val 76024"/>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6" idx="0"/>
          </p:cNvCxnSpPr>
          <p:nvPr/>
        </p:nvCxnSpPr>
        <p:spPr>
          <a:xfrm rot="16200000" flipV="1">
            <a:off x="7745317" y="5589684"/>
            <a:ext cx="609600" cy="250634"/>
          </a:xfrm>
          <a:prstGeom prst="bentConnector3">
            <a:avLst>
              <a:gd name="adj1" fmla="val 4819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7" idx="0"/>
          </p:cNvCxnSpPr>
          <p:nvPr/>
        </p:nvCxnSpPr>
        <p:spPr>
          <a:xfrm rot="16200000" flipV="1">
            <a:off x="7810500" y="5219701"/>
            <a:ext cx="914400" cy="685800"/>
          </a:xfrm>
          <a:prstGeom prst="bentConnector3">
            <a:avLst>
              <a:gd name="adj1" fmla="val 6325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H="1" flipV="1">
            <a:off x="6858000" y="4876801"/>
            <a:ext cx="762000" cy="45720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16200000" flipV="1">
            <a:off x="7391400" y="4800601"/>
            <a:ext cx="609600" cy="457200"/>
          </a:xfrm>
          <a:prstGeom prst="bentConnector3">
            <a:avLst>
              <a:gd name="adj1" fmla="val 37349"/>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154692" y="5562600"/>
            <a:ext cx="1835759" cy="1015663"/>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Data:</a:t>
            </a:r>
          </a:p>
          <a:p>
            <a:r>
              <a:rPr lang="en-US" sz="2000" dirty="0">
                <a:solidFill>
                  <a:srgbClr val="008000"/>
                </a:solidFill>
                <a:latin typeface="Times New Roman" pitchFamily="18" charset="0"/>
                <a:cs typeface="Times New Roman" pitchFamily="18" charset="0"/>
              </a:rPr>
              <a:t>o</a:t>
            </a:r>
            <a:r>
              <a:rPr lang="en-US" sz="2000" dirty="0">
                <a:solidFill>
                  <a:srgbClr val="008000"/>
                </a:solidFill>
                <a:latin typeface="Arial" pitchFamily="34" charset="0"/>
                <a:cs typeface="Arial" pitchFamily="34" charset="0"/>
              </a:rPr>
              <a:t> … data point</a:t>
            </a:r>
          </a:p>
          <a:p>
            <a:r>
              <a:rPr lang="en-US" sz="2000" dirty="0">
                <a:solidFill>
                  <a:srgbClr val="008000"/>
                </a:solidFill>
                <a:latin typeface="Times New Roman" pitchFamily="18" charset="0"/>
                <a:cs typeface="Times New Roman" pitchFamily="18" charset="0"/>
              </a:rPr>
              <a:t>x</a:t>
            </a:r>
            <a:r>
              <a:rPr lang="en-US" sz="2000" dirty="0">
                <a:solidFill>
                  <a:srgbClr val="008000"/>
                </a:solidFill>
                <a:latin typeface="Arial" pitchFamily="34" charset="0"/>
                <a:cs typeface="Arial" pitchFamily="34" charset="0"/>
              </a:rPr>
              <a:t> … centroid</a:t>
            </a:r>
          </a:p>
        </p:txBody>
      </p:sp>
      <p:sp>
        <p:nvSpPr>
          <p:cNvPr id="50" name="TextBox 49"/>
          <p:cNvSpPr txBox="1"/>
          <p:nvPr/>
        </p:nvSpPr>
        <p:spPr>
          <a:xfrm>
            <a:off x="6685872" y="6303994"/>
            <a:ext cx="1710725" cy="400110"/>
          </a:xfrm>
          <a:prstGeom prst="rect">
            <a:avLst/>
          </a:prstGeom>
          <a:noFill/>
        </p:spPr>
        <p:txBody>
          <a:bodyPr wrap="none" rtlCol="0">
            <a:spAutoFit/>
          </a:bodyPr>
          <a:lstStyle/>
          <a:p>
            <a:r>
              <a:rPr lang="en-US" sz="2000" b="1" dirty="0" err="1">
                <a:solidFill>
                  <a:srgbClr val="008000"/>
                </a:solidFill>
                <a:latin typeface="Arial" pitchFamily="34" charset="0"/>
                <a:cs typeface="Arial" pitchFamily="34" charset="0"/>
              </a:rPr>
              <a:t>Dendrogram</a:t>
            </a:r>
            <a:endParaRPr lang="en-US" sz="2000" b="1" dirty="0">
              <a:solidFill>
                <a:srgbClr val="008000"/>
              </a:solidFill>
              <a:latin typeface="Arial" pitchFamily="34" charset="0"/>
              <a:cs typeface="Arial" pitchFamily="34" charset="0"/>
            </a:endParaRPr>
          </a:p>
        </p:txBody>
      </p:sp>
      <p:sp>
        <p:nvSpPr>
          <p:cNvPr id="52" name="Footer Placeholder 51"/>
          <p:cNvSpPr>
            <a:spLocks noGrp="1"/>
          </p:cNvSpPr>
          <p:nvPr>
            <p:ph type="ftr" sz="quarter" idx="11"/>
          </p:nvPr>
        </p:nvSpPr>
        <p:spPr/>
        <p:txBody>
          <a:bodyPr/>
          <a:lstStyle/>
          <a:p>
            <a:r>
              <a:rPr lang="en-US"/>
              <a:t>J. Leskovec, A. Rajaraman, J. Ullman: Mining of Massive Datasets, http://www.mmds.org</a:t>
            </a:r>
          </a:p>
        </p:txBody>
      </p:sp>
      <p:cxnSp>
        <p:nvCxnSpPr>
          <p:cNvPr id="3" name="Straight Connector 2"/>
          <p:cNvCxnSpPr/>
          <p:nvPr/>
        </p:nvCxnSpPr>
        <p:spPr>
          <a:xfrm>
            <a:off x="1676400" y="2819400"/>
            <a:ext cx="914400" cy="565666"/>
          </a:xfrm>
          <a:prstGeom prst="line">
            <a:avLst/>
          </a:prstGeom>
          <a:ln w="1270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4434838" y="3392758"/>
            <a:ext cx="822962" cy="493442"/>
          </a:xfrm>
          <a:prstGeom prst="line">
            <a:avLst/>
          </a:prstGeom>
          <a:ln w="12700">
            <a:solidFill>
              <a:srgbClr val="00B050"/>
            </a:solidFill>
            <a:prstDash val="dash"/>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1676400" y="2863468"/>
            <a:ext cx="76200" cy="529290"/>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flipH="1">
            <a:off x="1752600" y="3392758"/>
            <a:ext cx="765516" cy="0"/>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H="1">
            <a:off x="1143000" y="3392758"/>
            <a:ext cx="609600" cy="493442"/>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H="1">
            <a:off x="5152398" y="2329739"/>
            <a:ext cx="150755" cy="780316"/>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434838" y="3128113"/>
            <a:ext cx="717560" cy="224688"/>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flipV="1">
            <a:off x="5152398" y="3128113"/>
            <a:ext cx="183151" cy="712388"/>
          </a:xfrm>
          <a:prstGeom prst="line">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470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9"/>
                                        </p:tgtEl>
                                        <p:attrNameLst>
                                          <p:attrName>style.visibility</p:attrName>
                                        </p:attrNameLst>
                                      </p:cBhvr>
                                      <p:to>
                                        <p:strVal val="visible"/>
                                      </p:to>
                                    </p:set>
                                    <p:anim calcmode="lin" valueType="num">
                                      <p:cBhvr additive="base">
                                        <p:cTn id="7" dur="500" fill="hold"/>
                                        <p:tgtEl>
                                          <p:spTgt spid="20489"/>
                                        </p:tgtEl>
                                        <p:attrNameLst>
                                          <p:attrName>ppt_x</p:attrName>
                                        </p:attrNameLst>
                                      </p:cBhvr>
                                      <p:tavLst>
                                        <p:tav tm="0">
                                          <p:val>
                                            <p:strVal val="#ppt_x"/>
                                          </p:val>
                                        </p:tav>
                                        <p:tav tm="100000">
                                          <p:val>
                                            <p:strVal val="#ppt_x"/>
                                          </p:val>
                                        </p:tav>
                                      </p:tavLst>
                                    </p:anim>
                                    <p:anim calcmode="lin" valueType="num">
                                      <p:cBhvr additive="base">
                                        <p:cTn id="8" dur="500" fill="hold"/>
                                        <p:tgtEl>
                                          <p:spTgt spid="20489"/>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0491"/>
                                        </p:tgtEl>
                                        <p:attrNameLst>
                                          <p:attrName>style.visibility</p:attrName>
                                        </p:attrNameLst>
                                      </p:cBhvr>
                                      <p:to>
                                        <p:strVal val="visible"/>
                                      </p:to>
                                    </p:set>
                                    <p:anim calcmode="lin" valueType="num">
                                      <p:cBhvr additive="base">
                                        <p:cTn id="17" dur="500" fill="hold"/>
                                        <p:tgtEl>
                                          <p:spTgt spid="20491"/>
                                        </p:tgtEl>
                                        <p:attrNameLst>
                                          <p:attrName>ppt_x</p:attrName>
                                        </p:attrNameLst>
                                      </p:cBhvr>
                                      <p:tavLst>
                                        <p:tav tm="0">
                                          <p:val>
                                            <p:strVal val="1+#ppt_w/2"/>
                                          </p:val>
                                        </p:tav>
                                        <p:tav tm="100000">
                                          <p:val>
                                            <p:strVal val="#ppt_x"/>
                                          </p:val>
                                        </p:tav>
                                      </p:tavLst>
                                    </p:anim>
                                    <p:anim calcmode="lin" valueType="num">
                                      <p:cBhvr additive="base">
                                        <p:cTn id="18" dur="500" fill="hold"/>
                                        <p:tgtEl>
                                          <p:spTgt spid="20491"/>
                                        </p:tgtEl>
                                        <p:attrNameLst>
                                          <p:attrName>ppt_y</p:attrName>
                                        </p:attrNameLst>
                                      </p:cBhvr>
                                      <p:tavLst>
                                        <p:tav tm="0">
                                          <p:val>
                                            <p:strVal val="#ppt_y"/>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92"/>
                                        </p:tgtEl>
                                        <p:attrNameLst>
                                          <p:attrName>style.visibility</p:attrName>
                                        </p:attrNameLst>
                                      </p:cBhvr>
                                      <p:to>
                                        <p:strVal val="visible"/>
                                      </p:to>
                                    </p:set>
                                    <p:anim calcmode="lin" valueType="num">
                                      <p:cBhvr additive="base">
                                        <p:cTn id="25" dur="500" fill="hold"/>
                                        <p:tgtEl>
                                          <p:spTgt spid="20492"/>
                                        </p:tgtEl>
                                        <p:attrNameLst>
                                          <p:attrName>ppt_x</p:attrName>
                                        </p:attrNameLst>
                                      </p:cBhvr>
                                      <p:tavLst>
                                        <p:tav tm="0">
                                          <p:val>
                                            <p:strVal val="#ppt_x"/>
                                          </p:val>
                                        </p:tav>
                                        <p:tav tm="100000">
                                          <p:val>
                                            <p:strVal val="#ppt_x"/>
                                          </p:val>
                                        </p:tav>
                                      </p:tavLst>
                                    </p:anim>
                                    <p:anim calcmode="lin" valueType="num">
                                      <p:cBhvr additive="base">
                                        <p:cTn id="26" dur="500" fill="hold"/>
                                        <p:tgtEl>
                                          <p:spTgt spid="20492"/>
                                        </p:tgtEl>
                                        <p:attrNameLst>
                                          <p:attrName>ppt_y</p:attrName>
                                        </p:attrNameLst>
                                      </p:cBhvr>
                                      <p:tavLst>
                                        <p:tav tm="0">
                                          <p:val>
                                            <p:strVal val="1+#ppt_h/2"/>
                                          </p:val>
                                        </p:tav>
                                        <p:tav tm="100000">
                                          <p:val>
                                            <p:strVal val="#ppt_y"/>
                                          </p:val>
                                        </p:tav>
                                      </p:tavLst>
                                    </p:anim>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0493"/>
                                        </p:tgtEl>
                                        <p:attrNameLst>
                                          <p:attrName>style.visibility</p:attrName>
                                        </p:attrNameLst>
                                      </p:cBhvr>
                                      <p:to>
                                        <p:strVal val="visible"/>
                                      </p:to>
                                    </p:set>
                                    <p:anim calcmode="lin" valueType="num">
                                      <p:cBhvr additive="base">
                                        <p:cTn id="35" dur="500" fill="hold"/>
                                        <p:tgtEl>
                                          <p:spTgt spid="20493"/>
                                        </p:tgtEl>
                                        <p:attrNameLst>
                                          <p:attrName>ppt_x</p:attrName>
                                        </p:attrNameLst>
                                      </p:cBhvr>
                                      <p:tavLst>
                                        <p:tav tm="0">
                                          <p:val>
                                            <p:strVal val="1+#ppt_w/2"/>
                                          </p:val>
                                        </p:tav>
                                        <p:tav tm="100000">
                                          <p:val>
                                            <p:strVal val="#ppt_x"/>
                                          </p:val>
                                        </p:tav>
                                      </p:tavLst>
                                    </p:anim>
                                    <p:anim calcmode="lin" valueType="num">
                                      <p:cBhvr additive="base">
                                        <p:cTn id="36" dur="500" fill="hold"/>
                                        <p:tgtEl>
                                          <p:spTgt spid="20493"/>
                                        </p:tgtEl>
                                        <p:attrNameLst>
                                          <p:attrName>ppt_y</p:attrName>
                                        </p:attrNameLst>
                                      </p:cBhvr>
                                      <p:tavLst>
                                        <p:tav tm="0">
                                          <p:val>
                                            <p:strVal val="#ppt_y"/>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494"/>
                                        </p:tgtEl>
                                        <p:attrNameLst>
                                          <p:attrName>style.visibility</p:attrName>
                                        </p:attrNameLst>
                                      </p:cBhvr>
                                      <p:to>
                                        <p:strVal val="visible"/>
                                      </p:to>
                                    </p:set>
                                    <p:anim calcmode="lin" valueType="num">
                                      <p:cBhvr additive="base">
                                        <p:cTn id="43" dur="500" fill="hold"/>
                                        <p:tgtEl>
                                          <p:spTgt spid="20494"/>
                                        </p:tgtEl>
                                        <p:attrNameLst>
                                          <p:attrName>ppt_x</p:attrName>
                                        </p:attrNameLst>
                                      </p:cBhvr>
                                      <p:tavLst>
                                        <p:tav tm="0">
                                          <p:val>
                                            <p:strVal val="#ppt_x"/>
                                          </p:val>
                                        </p:tav>
                                        <p:tav tm="100000">
                                          <p:val>
                                            <p:strVal val="#ppt_x"/>
                                          </p:val>
                                        </p:tav>
                                      </p:tavLst>
                                    </p:anim>
                                    <p:anim calcmode="lin" valueType="num">
                                      <p:cBhvr additive="base">
                                        <p:cTn id="44" dur="500" fill="hold"/>
                                        <p:tgtEl>
                                          <p:spTgt spid="20494"/>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0496"/>
                                        </p:tgtEl>
                                        <p:attrNameLst>
                                          <p:attrName>style.visibility</p:attrName>
                                        </p:attrNameLst>
                                      </p:cBhvr>
                                      <p:to>
                                        <p:strVal val="visible"/>
                                      </p:to>
                                    </p:set>
                                    <p:anim calcmode="lin" valueType="num">
                                      <p:cBhvr additive="base">
                                        <p:cTn id="51" dur="500" fill="hold"/>
                                        <p:tgtEl>
                                          <p:spTgt spid="20496"/>
                                        </p:tgtEl>
                                        <p:attrNameLst>
                                          <p:attrName>ppt_x</p:attrName>
                                        </p:attrNameLst>
                                      </p:cBhvr>
                                      <p:tavLst>
                                        <p:tav tm="0">
                                          <p:val>
                                            <p:strVal val="1+#ppt_w/2"/>
                                          </p:val>
                                        </p:tav>
                                        <p:tav tm="100000">
                                          <p:val>
                                            <p:strVal val="#ppt_x"/>
                                          </p:val>
                                        </p:tav>
                                      </p:tavLst>
                                    </p:anim>
                                    <p:anim calcmode="lin" valueType="num">
                                      <p:cBhvr additive="base">
                                        <p:cTn id="52" dur="500" fill="hold"/>
                                        <p:tgtEl>
                                          <p:spTgt spid="20496"/>
                                        </p:tgtEl>
                                        <p:attrNameLst>
                                          <p:attrName>ppt_y</p:attrName>
                                        </p:attrNameLst>
                                      </p:cBhvr>
                                      <p:tavLst>
                                        <p:tav tm="0">
                                          <p:val>
                                            <p:strVal val="#ppt_y"/>
                                          </p:val>
                                        </p:tav>
                                        <p:tav tm="100000">
                                          <p:val>
                                            <p:strVal val="#ppt_y"/>
                                          </p:val>
                                        </p:tav>
                                      </p:tavLst>
                                    </p:anim>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0497"/>
                                        </p:tgtEl>
                                        <p:attrNameLst>
                                          <p:attrName>style.visibility</p:attrName>
                                        </p:attrNameLst>
                                      </p:cBhvr>
                                      <p:to>
                                        <p:strVal val="visible"/>
                                      </p:to>
                                    </p:set>
                                    <p:anim calcmode="lin" valueType="num">
                                      <p:cBhvr additive="base">
                                        <p:cTn id="63" dur="500" fill="hold"/>
                                        <p:tgtEl>
                                          <p:spTgt spid="20497"/>
                                        </p:tgtEl>
                                        <p:attrNameLst>
                                          <p:attrName>ppt_x</p:attrName>
                                        </p:attrNameLst>
                                      </p:cBhvr>
                                      <p:tavLst>
                                        <p:tav tm="0">
                                          <p:val>
                                            <p:strVal val="#ppt_x"/>
                                          </p:val>
                                        </p:tav>
                                        <p:tav tm="100000">
                                          <p:val>
                                            <p:strVal val="#ppt_x"/>
                                          </p:val>
                                        </p:tav>
                                      </p:tavLst>
                                    </p:anim>
                                    <p:anim calcmode="lin" valueType="num">
                                      <p:cBhvr additive="base">
                                        <p:cTn id="64" dur="500" fill="hold"/>
                                        <p:tgtEl>
                                          <p:spTgt spid="2049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20498"/>
                                        </p:tgtEl>
                                        <p:attrNameLst>
                                          <p:attrName>style.visibility</p:attrName>
                                        </p:attrNameLst>
                                      </p:cBhvr>
                                      <p:to>
                                        <p:strVal val="visible"/>
                                      </p:to>
                                    </p:set>
                                    <p:anim calcmode="lin" valueType="num">
                                      <p:cBhvr additive="base">
                                        <p:cTn id="69" dur="500" fill="hold"/>
                                        <p:tgtEl>
                                          <p:spTgt spid="20498"/>
                                        </p:tgtEl>
                                        <p:attrNameLst>
                                          <p:attrName>ppt_x</p:attrName>
                                        </p:attrNameLst>
                                      </p:cBhvr>
                                      <p:tavLst>
                                        <p:tav tm="0">
                                          <p:val>
                                            <p:strVal val="1+#ppt_w/2"/>
                                          </p:val>
                                        </p:tav>
                                        <p:tav tm="100000">
                                          <p:val>
                                            <p:strVal val="#ppt_x"/>
                                          </p:val>
                                        </p:tav>
                                      </p:tavLst>
                                    </p:anim>
                                    <p:anim calcmode="lin" valueType="num">
                                      <p:cBhvr additive="base">
                                        <p:cTn id="70" dur="500" fill="hold"/>
                                        <p:tgtEl>
                                          <p:spTgt spid="20498"/>
                                        </p:tgtEl>
                                        <p:attrNameLst>
                                          <p:attrName>ppt_y</p:attrName>
                                        </p:attrNameLst>
                                      </p:cBhvr>
                                      <p:tavLst>
                                        <p:tav tm="0">
                                          <p:val>
                                            <p:strVal val="#ppt_y"/>
                                          </p:val>
                                        </p:tav>
                                        <p:tav tm="100000">
                                          <p:val>
                                            <p:strVal val="#ppt_y"/>
                                          </p:val>
                                        </p:tav>
                                      </p:tavLst>
                                    </p:anim>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9" grpId="0" animBg="1" autoUpdateAnimBg="0"/>
      <p:bldP spid="20491" grpId="0" autoUpdateAnimBg="0"/>
      <p:bldP spid="20492" grpId="0" animBg="1"/>
      <p:bldP spid="20493" grpId="0" autoUpdateAnimBg="0"/>
      <p:bldP spid="20494" grpId="0" animBg="1"/>
      <p:bldP spid="20496" grpId="0" autoUpdateAnimBg="0"/>
      <p:bldP spid="20497" grpId="0" animBg="1"/>
      <p:bldP spid="2049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And in the Non-Euclidean Case?</a:t>
            </a:r>
          </a:p>
        </p:txBody>
      </p:sp>
      <p:sp>
        <p:nvSpPr>
          <p:cNvPr id="21507" name="Rectangle 3"/>
          <p:cNvSpPr>
            <a:spLocks noGrp="1" noChangeArrowheads="1"/>
          </p:cNvSpPr>
          <p:nvPr>
            <p:ph idx="1"/>
          </p:nvPr>
        </p:nvSpPr>
        <p:spPr>
          <a:xfrm>
            <a:off x="457200" y="1295400"/>
            <a:ext cx="8458200" cy="5257801"/>
          </a:xfrm>
        </p:spPr>
        <p:txBody>
          <a:bodyPr>
            <a:normAutofit/>
          </a:bodyPr>
          <a:lstStyle/>
          <a:p>
            <a:pPr marL="118872" indent="0">
              <a:buNone/>
            </a:pPr>
            <a:r>
              <a:rPr lang="en-US" b="1" dirty="0">
                <a:solidFill>
                  <a:srgbClr val="0000FF"/>
                </a:solidFill>
              </a:rPr>
              <a:t>What about the Non-Euclidean case?</a:t>
            </a:r>
          </a:p>
          <a:p>
            <a:r>
              <a:rPr lang="en-US" dirty="0"/>
              <a:t>The only “locations” we can talk about are the points themselves</a:t>
            </a:r>
          </a:p>
          <a:p>
            <a:pPr lvl="1"/>
            <a:r>
              <a:rPr lang="en-US" dirty="0"/>
              <a:t>i.e., there is no “average” of two points</a:t>
            </a:r>
          </a:p>
          <a:p>
            <a:pPr lvl="8"/>
            <a:endParaRPr lang="en-US" dirty="0"/>
          </a:p>
          <a:p>
            <a:r>
              <a:rPr lang="en-US" b="1" dirty="0">
                <a:solidFill>
                  <a:srgbClr val="008000"/>
                </a:solidFill>
              </a:rPr>
              <a:t>Approach 1:</a:t>
            </a:r>
          </a:p>
          <a:p>
            <a:pPr lvl="1"/>
            <a:r>
              <a:rPr lang="en-US" b="1" dirty="0">
                <a:solidFill>
                  <a:srgbClr val="0000FF"/>
                </a:solidFill>
              </a:rPr>
              <a:t>(1) How to represent a cluster of many points?</a:t>
            </a:r>
            <a:br>
              <a:rPr lang="en-US" b="1" dirty="0">
                <a:solidFill>
                  <a:srgbClr val="0000FF"/>
                </a:solidFill>
              </a:rPr>
            </a:br>
            <a:r>
              <a:rPr lang="en-US" b="1" i="1" dirty="0" err="1">
                <a:solidFill>
                  <a:srgbClr val="FF0066"/>
                </a:solidFill>
              </a:rPr>
              <a:t>clustroid</a:t>
            </a:r>
            <a:r>
              <a:rPr lang="en-US" dirty="0"/>
              <a:t>  = (data)point “</a:t>
            </a:r>
            <a:r>
              <a:rPr lang="en-US" b="1" i="1" u="sng" dirty="0"/>
              <a:t>closest</a:t>
            </a:r>
            <a:r>
              <a:rPr lang="en-US" dirty="0"/>
              <a:t>” to other points</a:t>
            </a:r>
          </a:p>
          <a:p>
            <a:pPr lvl="1"/>
            <a:r>
              <a:rPr lang="en-US" b="1" dirty="0">
                <a:solidFill>
                  <a:srgbClr val="0000FF"/>
                </a:solidFill>
              </a:rPr>
              <a:t>(2) How do you determine the “nearness” of clusters? </a:t>
            </a:r>
            <a:r>
              <a:rPr lang="en-US" dirty="0"/>
              <a:t>Treat </a:t>
            </a:r>
            <a:r>
              <a:rPr lang="en-US" dirty="0" err="1"/>
              <a:t>clustroid</a:t>
            </a:r>
            <a:r>
              <a:rPr lang="en-US" dirty="0"/>
              <a:t> as if it were centroid, when computing inter-cluster distances</a:t>
            </a:r>
          </a:p>
        </p:txBody>
      </p:sp>
      <p:sp>
        <p:nvSpPr>
          <p:cNvPr id="4" name="Slide Number Placeholder 5"/>
          <p:cNvSpPr>
            <a:spLocks noGrp="1"/>
          </p:cNvSpPr>
          <p:nvPr>
            <p:ph type="sldNum" sz="quarter" idx="12"/>
          </p:nvPr>
        </p:nvSpPr>
        <p:spPr/>
        <p:txBody>
          <a:bodyPr/>
          <a:lstStyle/>
          <a:p>
            <a:fld id="{E1932BFC-E37F-4B2E-9EB5-847D7F457039}" type="slidenum">
              <a:rPr lang="en-US"/>
              <a:pPr/>
              <a:t>18</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31551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t>“Closest” Point?</a:t>
            </a:r>
          </a:p>
        </p:txBody>
      </p:sp>
      <p:sp>
        <p:nvSpPr>
          <p:cNvPr id="71683" name="Rectangle 3"/>
          <p:cNvSpPr>
            <a:spLocks noGrp="1" noChangeArrowheads="1"/>
          </p:cNvSpPr>
          <p:nvPr>
            <p:ph type="body" idx="1"/>
          </p:nvPr>
        </p:nvSpPr>
        <p:spPr>
          <a:xfrm>
            <a:off x="457200" y="1295401"/>
            <a:ext cx="8458200" cy="3886200"/>
          </a:xfrm>
        </p:spPr>
        <p:txBody>
          <a:bodyPr/>
          <a:lstStyle/>
          <a:p>
            <a:r>
              <a:rPr lang="en-US" b="1" dirty="0">
                <a:solidFill>
                  <a:srgbClr val="0000FF"/>
                </a:solidFill>
              </a:rPr>
              <a:t>(1) How to represent a cluster of many points?</a:t>
            </a:r>
            <a:br>
              <a:rPr lang="en-US" b="1" dirty="0">
                <a:solidFill>
                  <a:srgbClr val="0000FF"/>
                </a:solidFill>
              </a:rPr>
            </a:br>
            <a:r>
              <a:rPr lang="en-US" b="1" i="1" dirty="0" err="1">
                <a:solidFill>
                  <a:srgbClr val="FF0066"/>
                </a:solidFill>
              </a:rPr>
              <a:t>clustroid</a:t>
            </a:r>
            <a:r>
              <a:rPr lang="en-US" dirty="0"/>
              <a:t>  = point “</a:t>
            </a:r>
            <a:r>
              <a:rPr lang="en-US" b="1" i="1" u="sng" dirty="0"/>
              <a:t>closest</a:t>
            </a:r>
            <a:r>
              <a:rPr lang="en-US" dirty="0"/>
              <a:t>” to other points</a:t>
            </a:r>
          </a:p>
          <a:p>
            <a:r>
              <a:rPr lang="en-US" b="1" dirty="0">
                <a:solidFill>
                  <a:srgbClr val="008000"/>
                </a:solidFill>
              </a:rPr>
              <a:t>Possible meanings of “closest”:</a:t>
            </a:r>
          </a:p>
          <a:p>
            <a:pPr lvl="1"/>
            <a:r>
              <a:rPr lang="en-US" dirty="0"/>
              <a:t>Smallest </a:t>
            </a:r>
            <a:r>
              <a:rPr lang="en-US" dirty="0">
                <a:solidFill>
                  <a:srgbClr val="FF0000"/>
                </a:solidFill>
              </a:rPr>
              <a:t>maximum</a:t>
            </a:r>
            <a:r>
              <a:rPr lang="en-US" dirty="0"/>
              <a:t> distance to other points</a:t>
            </a:r>
          </a:p>
          <a:p>
            <a:pPr lvl="1"/>
            <a:r>
              <a:rPr lang="en-US" dirty="0"/>
              <a:t>Smallest </a:t>
            </a:r>
            <a:r>
              <a:rPr lang="en-US" dirty="0">
                <a:solidFill>
                  <a:srgbClr val="FF0000"/>
                </a:solidFill>
              </a:rPr>
              <a:t>average</a:t>
            </a:r>
            <a:r>
              <a:rPr lang="en-US" dirty="0"/>
              <a:t> distance to other points</a:t>
            </a:r>
          </a:p>
          <a:p>
            <a:pPr lvl="1"/>
            <a:r>
              <a:rPr lang="en-US" dirty="0"/>
              <a:t>Smallest </a:t>
            </a:r>
            <a:r>
              <a:rPr lang="en-US" dirty="0">
                <a:solidFill>
                  <a:srgbClr val="FF0000"/>
                </a:solidFill>
              </a:rPr>
              <a:t>sum of squares </a:t>
            </a:r>
            <a:r>
              <a:rPr lang="en-US" dirty="0"/>
              <a:t>of distances to other points</a:t>
            </a:r>
          </a:p>
          <a:p>
            <a:pPr lvl="2"/>
            <a:r>
              <a:rPr lang="en-US" dirty="0"/>
              <a:t>For distance metric </a:t>
            </a:r>
            <a:r>
              <a:rPr lang="en-US" b="1" i="1" dirty="0"/>
              <a:t>d</a:t>
            </a:r>
            <a:r>
              <a:rPr lang="en-US" dirty="0"/>
              <a:t> </a:t>
            </a:r>
            <a:r>
              <a:rPr lang="en-US" dirty="0" err="1"/>
              <a:t>clustroid</a:t>
            </a:r>
            <a:r>
              <a:rPr lang="en-US" dirty="0"/>
              <a:t> </a:t>
            </a:r>
            <a:r>
              <a:rPr lang="en-US" b="1" i="1" dirty="0"/>
              <a:t>c</a:t>
            </a:r>
            <a:r>
              <a:rPr lang="en-US" dirty="0"/>
              <a:t> of cluster </a:t>
            </a:r>
            <a:r>
              <a:rPr lang="en-US" b="1" i="1" dirty="0"/>
              <a:t>C</a:t>
            </a:r>
            <a:r>
              <a:rPr lang="en-US" dirty="0"/>
              <a:t> is:</a:t>
            </a:r>
          </a:p>
          <a:p>
            <a:pPr lvl="1"/>
            <a:endParaRPr lang="en-US" dirty="0"/>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51895926-0DFA-4D2E-9C2E-D507C4436771}" type="slidenum">
              <a:rPr lang="en-US" smtClean="0"/>
              <a:pPr/>
              <a:t>19</a:t>
            </a:fld>
            <a:endParaRPr lang="en-US"/>
          </a:p>
        </p:txBody>
      </p:sp>
      <p:graphicFrame>
        <p:nvGraphicFramePr>
          <p:cNvPr id="3075" name="Object 3"/>
          <p:cNvGraphicFramePr>
            <a:graphicFrameLocks noChangeAspect="1"/>
          </p:cNvGraphicFramePr>
          <p:nvPr>
            <p:extLst>
              <p:ext uri="{D42A27DB-BD31-4B8C-83A1-F6EECF244321}">
                <p14:modId xmlns:p14="http://schemas.microsoft.com/office/powerpoint/2010/main" val="2652265136"/>
              </p:ext>
            </p:extLst>
          </p:nvPr>
        </p:nvGraphicFramePr>
        <p:xfrm>
          <a:off x="7239000" y="4407520"/>
          <a:ext cx="1785492" cy="642998"/>
        </p:xfrm>
        <a:graphic>
          <a:graphicData uri="http://schemas.openxmlformats.org/presentationml/2006/ole">
            <mc:AlternateContent xmlns:mc="http://schemas.openxmlformats.org/markup-compatibility/2006">
              <mc:Choice xmlns:v="urn:schemas-microsoft-com:vml" Requires="v">
                <p:oleObj spid="_x0000_s27846" name="Equation" r:id="rId3" imgW="952200" imgH="342720" progId="Equation.3">
                  <p:embed/>
                </p:oleObj>
              </mc:Choice>
              <mc:Fallback>
                <p:oleObj name="Equation" r:id="rId3" imgW="952200" imgH="342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4407520"/>
                        <a:ext cx="1785492" cy="642998"/>
                      </a:xfrm>
                      <a:prstGeom prst="rect">
                        <a:avLst/>
                      </a:prstGeom>
                      <a:noFill/>
                    </p:spPr>
                  </p:pic>
                </p:oleObj>
              </mc:Fallback>
            </mc:AlternateContent>
          </a:graphicData>
        </a:graphic>
      </p:graphicFrame>
      <p:sp>
        <p:nvSpPr>
          <p:cNvPr id="2" name="TextBox 1"/>
          <p:cNvSpPr txBox="1"/>
          <p:nvPr/>
        </p:nvSpPr>
        <p:spPr>
          <a:xfrm>
            <a:off x="5486400" y="5334000"/>
            <a:ext cx="3657600" cy="1569660"/>
          </a:xfrm>
          <a:prstGeom prst="rect">
            <a:avLst/>
          </a:prstGeom>
          <a:noFill/>
        </p:spPr>
        <p:txBody>
          <a:bodyPr wrap="square" rtlCol="0">
            <a:spAutoFit/>
          </a:bodyPr>
          <a:lstStyle/>
          <a:p>
            <a:r>
              <a:rPr lang="en-US" sz="1600" b="1" dirty="0">
                <a:solidFill>
                  <a:srgbClr val="008000"/>
                </a:solidFill>
                <a:latin typeface="Arial" pitchFamily="34" charset="0"/>
                <a:cs typeface="Arial" pitchFamily="34" charset="0"/>
              </a:rPr>
              <a:t>Centroid</a:t>
            </a:r>
            <a:r>
              <a:rPr lang="en-US" sz="1600" dirty="0">
                <a:solidFill>
                  <a:srgbClr val="008000"/>
                </a:solidFill>
                <a:latin typeface="Arial" pitchFamily="34" charset="0"/>
                <a:cs typeface="Arial" pitchFamily="34" charset="0"/>
              </a:rPr>
              <a:t> is the avg. of all (data)points in the cluster. This means centroid is an “artificial” point.</a:t>
            </a:r>
          </a:p>
          <a:p>
            <a:r>
              <a:rPr lang="en-US" sz="1600" b="1" dirty="0" err="1">
                <a:solidFill>
                  <a:srgbClr val="008000"/>
                </a:solidFill>
                <a:latin typeface="Arial" pitchFamily="34" charset="0"/>
                <a:cs typeface="Arial" pitchFamily="34" charset="0"/>
              </a:rPr>
              <a:t>Clustroid</a:t>
            </a:r>
            <a:r>
              <a:rPr lang="en-US" sz="1600" dirty="0">
                <a:solidFill>
                  <a:srgbClr val="008000"/>
                </a:solidFill>
                <a:latin typeface="Arial" pitchFamily="34" charset="0"/>
                <a:cs typeface="Arial" pitchFamily="34" charset="0"/>
              </a:rPr>
              <a:t> is an </a:t>
            </a:r>
            <a:r>
              <a:rPr lang="en-US" sz="1600" b="1" dirty="0">
                <a:solidFill>
                  <a:srgbClr val="008000"/>
                </a:solidFill>
                <a:latin typeface="Arial" pitchFamily="34" charset="0"/>
                <a:cs typeface="Arial" pitchFamily="34" charset="0"/>
              </a:rPr>
              <a:t>existing</a:t>
            </a:r>
            <a:r>
              <a:rPr lang="en-US" sz="1600" dirty="0">
                <a:solidFill>
                  <a:srgbClr val="008000"/>
                </a:solidFill>
                <a:latin typeface="Arial" pitchFamily="34" charset="0"/>
                <a:cs typeface="Arial" pitchFamily="34" charset="0"/>
              </a:rPr>
              <a:t> (data)point that is “closest” to all other points in the cluster.</a:t>
            </a:r>
          </a:p>
        </p:txBody>
      </p:sp>
      <p:sp>
        <p:nvSpPr>
          <p:cNvPr id="9" name="Oval 8"/>
          <p:cNvSpPr/>
          <p:nvPr/>
        </p:nvSpPr>
        <p:spPr>
          <a:xfrm>
            <a:off x="1524000" y="5246132"/>
            <a:ext cx="1447800" cy="685800"/>
          </a:xfrm>
          <a:prstGeom prst="ellipse">
            <a:avLst/>
          </a:prstGeom>
          <a:solidFill>
            <a:srgbClr val="D60093">
              <a:alpha val="40000"/>
            </a:srgb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Oval 10"/>
          <p:cNvSpPr/>
          <p:nvPr/>
        </p:nvSpPr>
        <p:spPr>
          <a:xfrm>
            <a:off x="2590800" y="55509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Oval 15"/>
          <p:cNvSpPr/>
          <p:nvPr/>
        </p:nvSpPr>
        <p:spPr>
          <a:xfrm>
            <a:off x="1981200" y="56271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Oval 17"/>
          <p:cNvSpPr/>
          <p:nvPr/>
        </p:nvSpPr>
        <p:spPr>
          <a:xfrm>
            <a:off x="1752600" y="5550932"/>
            <a:ext cx="76200" cy="76200"/>
          </a:xfrm>
          <a:prstGeom prst="ellipse">
            <a:avLst/>
          </a:prstGeom>
          <a:solidFill>
            <a:schemeClr val="bg1">
              <a:lumMod val="50000"/>
            </a:schemeClr>
          </a:solidFill>
          <a:ln w="381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TextBox 2"/>
          <p:cNvSpPr txBox="1"/>
          <p:nvPr/>
        </p:nvSpPr>
        <p:spPr>
          <a:xfrm>
            <a:off x="2074942" y="5438001"/>
            <a:ext cx="287258" cy="2769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X</a:t>
            </a:r>
          </a:p>
        </p:txBody>
      </p:sp>
      <p:sp>
        <p:nvSpPr>
          <p:cNvPr id="5" name="TextBox 4"/>
          <p:cNvSpPr txBox="1"/>
          <p:nvPr/>
        </p:nvSpPr>
        <p:spPr>
          <a:xfrm>
            <a:off x="1467118" y="6019800"/>
            <a:ext cx="1580882" cy="707886"/>
          </a:xfrm>
          <a:prstGeom prst="rect">
            <a:avLst/>
          </a:prstGeom>
          <a:noFill/>
        </p:spPr>
        <p:txBody>
          <a:bodyPr wrap="none" rtlCol="0">
            <a:spAutoFit/>
          </a:bodyPr>
          <a:lstStyle/>
          <a:p>
            <a:pPr algn="ctr"/>
            <a:r>
              <a:rPr lang="en-US" sz="2000" dirty="0">
                <a:latin typeface="Arial" pitchFamily="34" charset="0"/>
                <a:cs typeface="Arial" pitchFamily="34" charset="0"/>
              </a:rPr>
              <a:t>Cluster on</a:t>
            </a:r>
            <a:br>
              <a:rPr lang="en-US" sz="2000" dirty="0">
                <a:latin typeface="Arial" pitchFamily="34" charset="0"/>
                <a:cs typeface="Arial" pitchFamily="34" charset="0"/>
              </a:rPr>
            </a:br>
            <a:r>
              <a:rPr lang="en-US" sz="2000" dirty="0">
                <a:latin typeface="Arial" pitchFamily="34" charset="0"/>
                <a:cs typeface="Arial" pitchFamily="34" charset="0"/>
              </a:rPr>
              <a:t>3 </a:t>
            </a:r>
            <a:r>
              <a:rPr lang="en-US" sz="2000" dirty="0" err="1">
                <a:latin typeface="Arial" pitchFamily="34" charset="0"/>
                <a:cs typeface="Arial" pitchFamily="34" charset="0"/>
              </a:rPr>
              <a:t>datapoints</a:t>
            </a:r>
            <a:endParaRPr lang="en-US" sz="2000" dirty="0">
              <a:latin typeface="Arial" pitchFamily="34" charset="0"/>
              <a:cs typeface="Arial" pitchFamily="34" charset="0"/>
            </a:endParaRPr>
          </a:p>
        </p:txBody>
      </p:sp>
      <p:sp>
        <p:nvSpPr>
          <p:cNvPr id="44" name="TextBox 43"/>
          <p:cNvSpPr txBox="1"/>
          <p:nvPr/>
        </p:nvSpPr>
        <p:spPr>
          <a:xfrm>
            <a:off x="3124200" y="4876800"/>
            <a:ext cx="1133644" cy="369332"/>
          </a:xfrm>
          <a:prstGeom prst="rect">
            <a:avLst/>
          </a:prstGeom>
          <a:noFill/>
        </p:spPr>
        <p:txBody>
          <a:bodyPr wrap="none" rtlCol="0">
            <a:spAutoFit/>
          </a:bodyPr>
          <a:lstStyle/>
          <a:p>
            <a:r>
              <a:rPr lang="en-US" b="1" dirty="0">
                <a:solidFill>
                  <a:srgbClr val="0000FF"/>
                </a:solidFill>
                <a:latin typeface="Arial" pitchFamily="34" charset="0"/>
                <a:cs typeface="Arial" pitchFamily="34" charset="0"/>
              </a:rPr>
              <a:t>Centroid</a:t>
            </a:r>
          </a:p>
        </p:txBody>
      </p:sp>
      <p:sp>
        <p:nvSpPr>
          <p:cNvPr id="45" name="TextBox 44"/>
          <p:cNvSpPr txBox="1"/>
          <p:nvPr/>
        </p:nvSpPr>
        <p:spPr>
          <a:xfrm>
            <a:off x="2943428" y="5779532"/>
            <a:ext cx="1197764"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Clustroid</a:t>
            </a:r>
            <a:endParaRPr lang="en-US" b="1" dirty="0">
              <a:solidFill>
                <a:srgbClr val="008000"/>
              </a:solidFill>
              <a:latin typeface="Arial" pitchFamily="34" charset="0"/>
              <a:cs typeface="Arial" pitchFamily="34" charset="0"/>
            </a:endParaRPr>
          </a:p>
        </p:txBody>
      </p:sp>
      <p:sp>
        <p:nvSpPr>
          <p:cNvPr id="46" name="TextBox 45"/>
          <p:cNvSpPr txBox="1"/>
          <p:nvPr/>
        </p:nvSpPr>
        <p:spPr>
          <a:xfrm>
            <a:off x="351884" y="4953000"/>
            <a:ext cx="1172116" cy="369332"/>
          </a:xfrm>
          <a:prstGeom prst="rect">
            <a:avLst/>
          </a:prstGeom>
          <a:noFill/>
        </p:spPr>
        <p:txBody>
          <a:bodyPr wrap="none" rtlCol="0">
            <a:spAutoFit/>
          </a:bodyPr>
          <a:lstStyle/>
          <a:p>
            <a:r>
              <a:rPr lang="en-US" dirty="0" err="1">
                <a:latin typeface="Arial" pitchFamily="34" charset="0"/>
                <a:cs typeface="Arial" pitchFamily="34" charset="0"/>
              </a:rPr>
              <a:t>Datapoint</a:t>
            </a:r>
            <a:endParaRPr lang="en-US" dirty="0">
              <a:latin typeface="Arial" pitchFamily="34" charset="0"/>
              <a:cs typeface="Arial" pitchFamily="34" charset="0"/>
            </a:endParaRPr>
          </a:p>
        </p:txBody>
      </p:sp>
      <p:cxnSp>
        <p:nvCxnSpPr>
          <p:cNvPr id="20" name="Straight Arrow Connector 19"/>
          <p:cNvCxnSpPr/>
          <p:nvPr/>
        </p:nvCxnSpPr>
        <p:spPr>
          <a:xfrm>
            <a:off x="1143000" y="5246132"/>
            <a:ext cx="609600" cy="290899"/>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a:off x="2257720" y="5109385"/>
            <a:ext cx="901044" cy="424934"/>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H="1" flipV="1">
            <a:off x="2074942" y="5703332"/>
            <a:ext cx="925139" cy="260867"/>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1185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 Data</a:t>
            </a:r>
          </a:p>
        </p:txBody>
      </p:sp>
      <p:sp>
        <p:nvSpPr>
          <p:cNvPr id="3" name="Content Placeholder 2"/>
          <p:cNvSpPr>
            <a:spLocks noGrp="1"/>
          </p:cNvSpPr>
          <p:nvPr>
            <p:ph idx="1"/>
          </p:nvPr>
        </p:nvSpPr>
        <p:spPr/>
        <p:txBody>
          <a:bodyPr/>
          <a:lstStyle/>
          <a:p>
            <a:r>
              <a:rPr lang="en-US" b="1" dirty="0">
                <a:solidFill>
                  <a:srgbClr val="FF0066"/>
                </a:solidFill>
              </a:rPr>
              <a:t>Given a cloud of data points we want to understand its structure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pic>
        <p:nvPicPr>
          <p:cNvPr id="28674" name="Picture 2" descr="http://www.cs.toronto.edu/~laurens/drtoronto/Dimensionality_Reduction_@_Toronto_files/shapeimage_2.png"/>
          <p:cNvPicPr>
            <a:picLocks noChangeAspect="1" noChangeArrowheads="1"/>
          </p:cNvPicPr>
          <p:nvPr/>
        </p:nvPicPr>
        <p:blipFill rotWithShape="1">
          <a:blip r:embed="rId2">
            <a:extLst>
              <a:ext uri="{28A0092B-C50C-407E-A947-70E740481C1C}">
                <a14:useLocalDpi xmlns:a14="http://schemas.microsoft.com/office/drawing/2010/main" val="0"/>
              </a:ext>
            </a:extLst>
          </a:blip>
          <a:srcRect l="7047" r="9698"/>
          <a:stretch/>
        </p:blipFill>
        <p:spPr bwMode="auto">
          <a:xfrm>
            <a:off x="533400" y="2361269"/>
            <a:ext cx="8077200" cy="449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02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dirty="0"/>
              <a:t>Defining “Nearness” of Clusters</a:t>
            </a:r>
          </a:p>
        </p:txBody>
      </p:sp>
      <p:sp>
        <p:nvSpPr>
          <p:cNvPr id="23555" name="Rectangle 3"/>
          <p:cNvSpPr>
            <a:spLocks noGrp="1" noChangeArrowheads="1"/>
          </p:cNvSpPr>
          <p:nvPr>
            <p:ph idx="1"/>
          </p:nvPr>
        </p:nvSpPr>
        <p:spPr/>
        <p:txBody>
          <a:bodyPr>
            <a:normAutofit/>
          </a:bodyPr>
          <a:lstStyle/>
          <a:p>
            <a:r>
              <a:rPr lang="en-US" b="1" dirty="0">
                <a:solidFill>
                  <a:srgbClr val="0000FF"/>
                </a:solidFill>
              </a:rPr>
              <a:t>(2) How do you determine the “nearness” of clusters? </a:t>
            </a:r>
          </a:p>
          <a:p>
            <a:pPr lvl="1"/>
            <a:r>
              <a:rPr lang="en-US" b="1" dirty="0">
                <a:solidFill>
                  <a:srgbClr val="D60093"/>
                </a:solidFill>
              </a:rPr>
              <a:t>Approach 2:</a:t>
            </a:r>
            <a:r>
              <a:rPr lang="en-US" dirty="0">
                <a:solidFill>
                  <a:srgbClr val="D60093"/>
                </a:solidFill>
              </a:rPr>
              <a:t> </a:t>
            </a:r>
            <a:br>
              <a:rPr lang="en-US" dirty="0">
                <a:solidFill>
                  <a:srgbClr val="D60093"/>
                </a:solidFill>
              </a:rPr>
            </a:br>
            <a:r>
              <a:rPr lang="en-US" b="1" dirty="0" err="1"/>
              <a:t>Intercluster</a:t>
            </a:r>
            <a:r>
              <a:rPr lang="en-US" b="1" dirty="0"/>
              <a:t> distance </a:t>
            </a:r>
            <a:r>
              <a:rPr lang="en-US" dirty="0"/>
              <a:t>= minimum of the distances between any two points, one from each cluster</a:t>
            </a:r>
          </a:p>
          <a:p>
            <a:pPr lvl="1"/>
            <a:r>
              <a:rPr lang="en-US" b="1" dirty="0">
                <a:solidFill>
                  <a:srgbClr val="D60093"/>
                </a:solidFill>
              </a:rPr>
              <a:t>Approach 3:</a:t>
            </a:r>
            <a:br>
              <a:rPr lang="en-US" b="1" dirty="0">
                <a:solidFill>
                  <a:srgbClr val="33CC33"/>
                </a:solidFill>
              </a:rPr>
            </a:br>
            <a:r>
              <a:rPr lang="en-US" dirty="0"/>
              <a:t>Pick a notion of “</a:t>
            </a:r>
            <a:r>
              <a:rPr lang="en-US" b="1" dirty="0">
                <a:solidFill>
                  <a:srgbClr val="008000"/>
                </a:solidFill>
              </a:rPr>
              <a:t>cohesion</a:t>
            </a:r>
            <a:r>
              <a:rPr lang="en-US" dirty="0"/>
              <a:t>” of clusters, </a:t>
            </a:r>
            <a:r>
              <a:rPr lang="en-US" i="1" dirty="0"/>
              <a:t>e.g.</a:t>
            </a:r>
            <a:r>
              <a:rPr lang="en-US" dirty="0"/>
              <a:t>, maximum distance from the </a:t>
            </a:r>
            <a:r>
              <a:rPr lang="en-US" dirty="0" err="1"/>
              <a:t>clustroid</a:t>
            </a:r>
            <a:endParaRPr lang="en-US" dirty="0"/>
          </a:p>
          <a:p>
            <a:pPr lvl="2"/>
            <a:r>
              <a:rPr lang="en-US" dirty="0"/>
              <a:t>Merge clusters whose </a:t>
            </a:r>
            <a:r>
              <a:rPr lang="en-US" i="1" dirty="0">
                <a:solidFill>
                  <a:srgbClr val="008000"/>
                </a:solidFill>
              </a:rPr>
              <a:t>union</a:t>
            </a:r>
            <a:r>
              <a:rPr lang="en-US" dirty="0">
                <a:solidFill>
                  <a:srgbClr val="008000"/>
                </a:solidFill>
              </a:rPr>
              <a:t> </a:t>
            </a:r>
            <a:r>
              <a:rPr lang="en-US" dirty="0"/>
              <a:t>is most cohesive</a:t>
            </a:r>
          </a:p>
        </p:txBody>
      </p:sp>
      <p:sp>
        <p:nvSpPr>
          <p:cNvPr id="4" name="Slide Number Placeholder 5"/>
          <p:cNvSpPr>
            <a:spLocks noGrp="1"/>
          </p:cNvSpPr>
          <p:nvPr>
            <p:ph type="sldNum" sz="quarter" idx="12"/>
          </p:nvPr>
        </p:nvSpPr>
        <p:spPr/>
        <p:txBody>
          <a:bodyPr/>
          <a:lstStyle/>
          <a:p>
            <a:fld id="{D8A9DFEF-512E-4E3B-A034-6FA75E73CC6B}" type="slidenum">
              <a:rPr lang="en-US"/>
              <a:pPr/>
              <a:t>20</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185787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Cohesion</a:t>
            </a:r>
            <a:endParaRPr lang="en-US" dirty="0"/>
          </a:p>
        </p:txBody>
      </p:sp>
      <p:sp>
        <p:nvSpPr>
          <p:cNvPr id="87043" name="Rectangle 3"/>
          <p:cNvSpPr>
            <a:spLocks noGrp="1" noChangeArrowheads="1"/>
          </p:cNvSpPr>
          <p:nvPr>
            <p:ph idx="1"/>
          </p:nvPr>
        </p:nvSpPr>
        <p:spPr/>
        <p:txBody>
          <a:bodyPr/>
          <a:lstStyle/>
          <a:p>
            <a:r>
              <a:rPr lang="en-US" b="1" dirty="0">
                <a:solidFill>
                  <a:srgbClr val="D60093"/>
                </a:solidFill>
              </a:rPr>
              <a:t>Approach 3.1:</a:t>
            </a:r>
            <a:r>
              <a:rPr lang="en-US" dirty="0"/>
              <a:t> Use the </a:t>
            </a:r>
            <a:r>
              <a:rPr lang="en-US" b="1" dirty="0">
                <a:solidFill>
                  <a:srgbClr val="008000"/>
                </a:solidFill>
              </a:rPr>
              <a:t>diameter</a:t>
            </a:r>
            <a:r>
              <a:rPr lang="en-US" dirty="0">
                <a:solidFill>
                  <a:srgbClr val="008000"/>
                </a:solidFill>
              </a:rPr>
              <a:t> </a:t>
            </a:r>
            <a:r>
              <a:rPr lang="en-US" dirty="0"/>
              <a:t>of the merged cluster = maximum distance between points in the cluster</a:t>
            </a:r>
          </a:p>
          <a:p>
            <a:r>
              <a:rPr lang="en-US" b="1" dirty="0">
                <a:solidFill>
                  <a:srgbClr val="D60093"/>
                </a:solidFill>
              </a:rPr>
              <a:t>Approach 3.2:</a:t>
            </a:r>
            <a:r>
              <a:rPr lang="en-US" dirty="0"/>
              <a:t> Use the </a:t>
            </a:r>
            <a:r>
              <a:rPr lang="en-US" b="1" dirty="0">
                <a:solidFill>
                  <a:srgbClr val="008000"/>
                </a:solidFill>
              </a:rPr>
              <a:t>average distance</a:t>
            </a:r>
            <a:r>
              <a:rPr lang="en-US" b="1" dirty="0"/>
              <a:t> </a:t>
            </a:r>
            <a:r>
              <a:rPr lang="en-US" dirty="0"/>
              <a:t>between points in the cluster</a:t>
            </a:r>
          </a:p>
          <a:p>
            <a:r>
              <a:rPr lang="en-US" b="1" dirty="0">
                <a:solidFill>
                  <a:srgbClr val="D60093"/>
                </a:solidFill>
              </a:rPr>
              <a:t>Approach 3.3:</a:t>
            </a:r>
            <a:r>
              <a:rPr lang="en-US" dirty="0"/>
              <a:t> Use a</a:t>
            </a:r>
            <a:r>
              <a:rPr lang="en-US" b="1" dirty="0">
                <a:solidFill>
                  <a:srgbClr val="008000"/>
                </a:solidFill>
              </a:rPr>
              <a:t> density-based approach</a:t>
            </a:r>
          </a:p>
          <a:p>
            <a:pPr lvl="1"/>
            <a:r>
              <a:rPr lang="en-US" dirty="0"/>
              <a:t>Take the diameter or avg. distance, e.g., and divide by the number of points in the cluster</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254EFAC3-25EC-439B-94C5-007CA8F70EE0}" type="slidenum">
              <a:rPr lang="en-US" smtClean="0"/>
              <a:pPr/>
              <a:t>21</a:t>
            </a:fld>
            <a:endParaRPr lang="en-US"/>
          </a:p>
        </p:txBody>
      </p:sp>
    </p:spTree>
    <p:extLst>
      <p:ext uri="{BB962C8B-B14F-4D97-AF65-F5344CB8AC3E}">
        <p14:creationId xmlns:p14="http://schemas.microsoft.com/office/powerpoint/2010/main" val="1339451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x-none"/>
              <a:t>Example</a:t>
            </a:r>
          </a:p>
        </p:txBody>
      </p:sp>
      <p:sp>
        <p:nvSpPr>
          <p:cNvPr id="35842" name="Content Placeholder 2"/>
          <p:cNvSpPr>
            <a:spLocks noGrp="1"/>
          </p:cNvSpPr>
          <p:nvPr>
            <p:ph idx="1"/>
          </p:nvPr>
        </p:nvSpPr>
        <p:spPr/>
        <p:txBody>
          <a:bodyPr/>
          <a:lstStyle/>
          <a:p>
            <a:r>
              <a:rPr lang="en-US" altLang="x-none" dirty="0"/>
              <a:t>Consider a cluster of 4 points: </a:t>
            </a:r>
          </a:p>
          <a:p>
            <a:pPr lvl="1"/>
            <a:r>
              <a:rPr lang="en-US" altLang="x-none" dirty="0" err="1"/>
              <a:t>abcd</a:t>
            </a:r>
            <a:r>
              <a:rPr lang="en-US" altLang="x-none" dirty="0"/>
              <a:t>, </a:t>
            </a:r>
            <a:r>
              <a:rPr lang="en-US" altLang="x-none" dirty="0" err="1"/>
              <a:t>aecdb</a:t>
            </a:r>
            <a:r>
              <a:rPr lang="en-US" altLang="x-none" dirty="0"/>
              <a:t>, </a:t>
            </a:r>
            <a:r>
              <a:rPr lang="en-US" altLang="x-none" dirty="0" err="1"/>
              <a:t>abecb</a:t>
            </a:r>
            <a:r>
              <a:rPr lang="en-US" altLang="x-none" dirty="0"/>
              <a:t>, </a:t>
            </a:r>
            <a:r>
              <a:rPr lang="en-US" altLang="x-none" dirty="0" err="1"/>
              <a:t>ecdab</a:t>
            </a:r>
            <a:endParaRPr lang="en-US" altLang="x-none" dirty="0"/>
          </a:p>
          <a:p>
            <a:pPr lvl="1"/>
            <a:endParaRPr lang="en-US" altLang="x-none" dirty="0"/>
          </a:p>
          <a:p>
            <a:r>
              <a:rPr lang="en-US" altLang="x-none" dirty="0"/>
              <a:t>Their edit distances:</a:t>
            </a:r>
          </a:p>
          <a:p>
            <a:pPr lvl="1"/>
            <a:endParaRPr lang="en-US" altLang="x-none" dirty="0"/>
          </a:p>
        </p:txBody>
      </p:sp>
      <p:sp>
        <p:nvSpPr>
          <p:cNvPr id="4" name="Slide Number Placeholder 3"/>
          <p:cNvSpPr>
            <a:spLocks noGrp="1"/>
          </p:cNvSpPr>
          <p:nvPr>
            <p:ph type="sldNum" sz="quarter" idx="12"/>
          </p:nvPr>
        </p:nvSpPr>
        <p:spPr/>
        <p:txBody>
          <a:bodyPr/>
          <a:lstStyle/>
          <a:p>
            <a:pPr>
              <a:defRPr/>
            </a:pPr>
            <a:fld id="{4E31CC77-50E1-4448-9807-491C17C90E03}" type="slidenum">
              <a:rPr lang="en-US"/>
              <a:pPr>
                <a:defRPr/>
              </a:pPr>
              <a:t>22</a:t>
            </a:fld>
            <a:endParaRPr lang="en-US"/>
          </a:p>
        </p:txBody>
      </p:sp>
      <p:graphicFrame>
        <p:nvGraphicFramePr>
          <p:cNvPr id="5" name="Table 4"/>
          <p:cNvGraphicFramePr>
            <a:graphicFrameLocks noGrp="1"/>
          </p:cNvGraphicFramePr>
          <p:nvPr/>
        </p:nvGraphicFramePr>
        <p:xfrm>
          <a:off x="1371600" y="3962400"/>
          <a:ext cx="4876800" cy="14780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65682">
                <a:tc>
                  <a:txBody>
                    <a:bodyPr/>
                    <a:lstStyle/>
                    <a:p>
                      <a:endParaRPr lang="en-US" sz="1800" dirty="0"/>
                    </a:p>
                  </a:txBody>
                  <a:tcPr marT="45710" marB="45710"/>
                </a:tc>
                <a:tc>
                  <a:txBody>
                    <a:bodyPr/>
                    <a:lstStyle/>
                    <a:p>
                      <a:r>
                        <a:rPr lang="en-US" sz="1800" dirty="0" err="1"/>
                        <a:t>aecdb</a:t>
                      </a:r>
                      <a:endParaRPr lang="en-US" sz="1800" dirty="0"/>
                    </a:p>
                  </a:txBody>
                  <a:tcPr marT="45710" marB="45710"/>
                </a:tc>
                <a:tc>
                  <a:txBody>
                    <a:bodyPr/>
                    <a:lstStyle/>
                    <a:p>
                      <a:r>
                        <a:rPr lang="en-US" sz="1800" dirty="0" err="1"/>
                        <a:t>abecb</a:t>
                      </a:r>
                      <a:endParaRPr lang="en-US" sz="1800" dirty="0"/>
                    </a:p>
                  </a:txBody>
                  <a:tcPr marT="45710" marB="45710"/>
                </a:tc>
                <a:tc>
                  <a:txBody>
                    <a:bodyPr/>
                    <a:lstStyle/>
                    <a:p>
                      <a:r>
                        <a:rPr lang="en-US" sz="1800" dirty="0" err="1"/>
                        <a:t>ecdab</a:t>
                      </a:r>
                      <a:endParaRPr lang="en-US" sz="1800" dirty="0"/>
                    </a:p>
                  </a:txBody>
                  <a:tcPr marT="45710" marB="45710"/>
                </a:tc>
                <a:extLst>
                  <a:ext uri="{0D108BD9-81ED-4DB2-BD59-A6C34878D82A}">
                    <a16:rowId xmlns:a16="http://schemas.microsoft.com/office/drawing/2014/main" val="10000"/>
                  </a:ext>
                </a:extLst>
              </a:tr>
              <a:tr h="370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abcd</a:t>
                      </a:r>
                      <a:endParaRPr lang="en-US" sz="1800" dirty="0"/>
                    </a:p>
                  </a:txBody>
                  <a:tcPr marT="45710" marB="45710"/>
                </a:tc>
                <a:tc>
                  <a:txBody>
                    <a:bodyPr/>
                    <a:lstStyle/>
                    <a:p>
                      <a:r>
                        <a:rPr lang="en-US" sz="1800" dirty="0"/>
                        <a:t>3</a:t>
                      </a:r>
                    </a:p>
                  </a:txBody>
                  <a:tcPr marT="45710" marB="45710"/>
                </a:tc>
                <a:tc>
                  <a:txBody>
                    <a:bodyPr/>
                    <a:lstStyle/>
                    <a:p>
                      <a:r>
                        <a:rPr lang="en-US" sz="1800" dirty="0"/>
                        <a:t>3</a:t>
                      </a:r>
                    </a:p>
                  </a:txBody>
                  <a:tcPr marT="45710" marB="45710"/>
                </a:tc>
                <a:tc>
                  <a:txBody>
                    <a:bodyPr/>
                    <a:lstStyle/>
                    <a:p>
                      <a:r>
                        <a:rPr lang="en-US" sz="1800" dirty="0"/>
                        <a:t>5</a:t>
                      </a:r>
                    </a:p>
                  </a:txBody>
                  <a:tcPr marT="45710" marB="45710"/>
                </a:tc>
                <a:extLst>
                  <a:ext uri="{0D108BD9-81ED-4DB2-BD59-A6C34878D82A}">
                    <a16:rowId xmlns:a16="http://schemas.microsoft.com/office/drawing/2014/main" val="10001"/>
                  </a:ext>
                </a:extLst>
              </a:tr>
              <a:tr h="370760">
                <a:tc>
                  <a:txBody>
                    <a:bodyPr/>
                    <a:lstStyle/>
                    <a:p>
                      <a:r>
                        <a:rPr lang="en-US" sz="1800" dirty="0" err="1"/>
                        <a:t>aecdb</a:t>
                      </a:r>
                      <a:endParaRPr lang="en-US" sz="1800" dirty="0"/>
                    </a:p>
                  </a:txBody>
                  <a:tcPr marT="45710" marB="45710"/>
                </a:tc>
                <a:tc>
                  <a:txBody>
                    <a:bodyPr/>
                    <a:lstStyle/>
                    <a:p>
                      <a:endParaRPr lang="en-US" sz="1800"/>
                    </a:p>
                  </a:txBody>
                  <a:tcPr marT="45710" marB="45710"/>
                </a:tc>
                <a:tc>
                  <a:txBody>
                    <a:bodyPr/>
                    <a:lstStyle/>
                    <a:p>
                      <a:r>
                        <a:rPr lang="en-US" sz="1800" dirty="0"/>
                        <a:t>2</a:t>
                      </a:r>
                    </a:p>
                  </a:txBody>
                  <a:tcPr marT="45710" marB="45710"/>
                </a:tc>
                <a:tc>
                  <a:txBody>
                    <a:bodyPr/>
                    <a:lstStyle/>
                    <a:p>
                      <a:r>
                        <a:rPr lang="en-US" sz="1800" dirty="0"/>
                        <a:t>2</a:t>
                      </a:r>
                    </a:p>
                  </a:txBody>
                  <a:tcPr marT="45710" marB="45710"/>
                </a:tc>
                <a:extLst>
                  <a:ext uri="{0D108BD9-81ED-4DB2-BD59-A6C34878D82A}">
                    <a16:rowId xmlns:a16="http://schemas.microsoft.com/office/drawing/2014/main" val="10002"/>
                  </a:ext>
                </a:extLst>
              </a:tr>
              <a:tr h="370760">
                <a:tc>
                  <a:txBody>
                    <a:bodyPr/>
                    <a:lstStyle/>
                    <a:p>
                      <a:r>
                        <a:rPr lang="en-US" sz="1800" dirty="0" err="1"/>
                        <a:t>abecb</a:t>
                      </a:r>
                      <a:endParaRPr lang="en-US" sz="1800" dirty="0"/>
                    </a:p>
                  </a:txBody>
                  <a:tcPr marT="45710" marB="45710"/>
                </a:tc>
                <a:tc>
                  <a:txBody>
                    <a:bodyPr/>
                    <a:lstStyle/>
                    <a:p>
                      <a:endParaRPr lang="en-US" sz="1800"/>
                    </a:p>
                  </a:txBody>
                  <a:tcPr marT="45710" marB="45710"/>
                </a:tc>
                <a:tc>
                  <a:txBody>
                    <a:bodyPr/>
                    <a:lstStyle/>
                    <a:p>
                      <a:endParaRPr lang="en-US" sz="1800"/>
                    </a:p>
                  </a:txBody>
                  <a:tcPr marT="45710" marB="45710"/>
                </a:tc>
                <a:tc>
                  <a:txBody>
                    <a:bodyPr/>
                    <a:lstStyle/>
                    <a:p>
                      <a:r>
                        <a:rPr lang="en-US" sz="1800" dirty="0"/>
                        <a:t>4</a:t>
                      </a:r>
                    </a:p>
                  </a:txBody>
                  <a:tcPr marT="45710" marB="45710"/>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60C7395F-FEFC-2148-8CB5-1C4CACF22ACD}"/>
              </a:ext>
            </a:extLst>
          </p:cNvPr>
          <p:cNvSpPr txBox="1"/>
          <p:nvPr/>
        </p:nvSpPr>
        <p:spPr>
          <a:xfrm>
            <a:off x="6760884" y="2828835"/>
            <a:ext cx="1390124" cy="1200329"/>
          </a:xfrm>
          <a:prstGeom prst="rect">
            <a:avLst/>
          </a:prstGeom>
          <a:noFill/>
        </p:spPr>
        <p:txBody>
          <a:bodyPr wrap="none" rtlCol="0">
            <a:spAutoFit/>
          </a:bodyPr>
          <a:lstStyle/>
          <a:p>
            <a:r>
              <a:rPr lang="en-US" dirty="0">
                <a:latin typeface="Arial" pitchFamily="34" charset="0"/>
                <a:cs typeface="Arial" pitchFamily="34" charset="0"/>
              </a:rPr>
              <a:t>Insertion</a:t>
            </a:r>
          </a:p>
          <a:p>
            <a:r>
              <a:rPr lang="en-US" dirty="0">
                <a:latin typeface="Arial" pitchFamily="34" charset="0"/>
                <a:cs typeface="Arial" pitchFamily="34" charset="0"/>
              </a:rPr>
              <a:t>Deletion</a:t>
            </a:r>
          </a:p>
          <a:p>
            <a:r>
              <a:rPr lang="en-US" dirty="0">
                <a:latin typeface="Arial" pitchFamily="34" charset="0"/>
                <a:cs typeface="Arial" pitchFamily="34" charset="0"/>
              </a:rPr>
              <a:t>Substitution</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130207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x-none"/>
              <a:t>Determine Clusteroid</a:t>
            </a:r>
          </a:p>
        </p:txBody>
      </p:sp>
      <p:sp>
        <p:nvSpPr>
          <p:cNvPr id="36866" name="Content Placeholder 2"/>
          <p:cNvSpPr>
            <a:spLocks noGrp="1"/>
          </p:cNvSpPr>
          <p:nvPr>
            <p:ph idx="1"/>
          </p:nvPr>
        </p:nvSpPr>
        <p:spPr/>
        <p:txBody>
          <a:bodyPr/>
          <a:lstStyle/>
          <a:p>
            <a:r>
              <a:rPr lang="en-US" altLang="x-none"/>
              <a:t>aecdb will be chosen as clusteroid</a:t>
            </a:r>
          </a:p>
          <a:p>
            <a:pPr lvl="1"/>
            <a:r>
              <a:rPr lang="en-US" altLang="x-none"/>
              <a:t>Located in “center” judged by all 3 measures </a:t>
            </a:r>
          </a:p>
        </p:txBody>
      </p:sp>
      <p:sp>
        <p:nvSpPr>
          <p:cNvPr id="4" name="Slide Number Placeholder 3"/>
          <p:cNvSpPr>
            <a:spLocks noGrp="1"/>
          </p:cNvSpPr>
          <p:nvPr>
            <p:ph type="sldNum" sz="quarter" idx="12"/>
          </p:nvPr>
        </p:nvSpPr>
        <p:spPr/>
        <p:txBody>
          <a:bodyPr/>
          <a:lstStyle/>
          <a:p>
            <a:pPr>
              <a:defRPr/>
            </a:pPr>
            <a:fld id="{F626D254-CB42-0147-91FF-BDA5DDCE73F9}" type="slidenum">
              <a:rPr lang="en-US"/>
              <a:pPr>
                <a:defRPr/>
              </a:pPr>
              <a:t>23</a:t>
            </a:fld>
            <a:endParaRPr lang="en-US"/>
          </a:p>
        </p:txBody>
      </p:sp>
      <p:graphicFrame>
        <p:nvGraphicFramePr>
          <p:cNvPr id="5" name="Table 4"/>
          <p:cNvGraphicFramePr>
            <a:graphicFrameLocks noGrp="1"/>
          </p:cNvGraphicFramePr>
          <p:nvPr/>
        </p:nvGraphicFramePr>
        <p:xfrm>
          <a:off x="685800" y="3451225"/>
          <a:ext cx="3124200" cy="1479551"/>
        </p:xfrm>
        <a:graphic>
          <a:graphicData uri="http://schemas.openxmlformats.org/drawingml/2006/table">
            <a:tbl>
              <a:tblPr firstRow="1" bandRow="1">
                <a:tableStyleId>{5940675A-B579-460E-94D1-54222C63F5DA}</a:tableStyleId>
              </a:tblPr>
              <a:tblGrid>
                <a:gridCol w="781050">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tblGrid>
              <a:tr h="366074">
                <a:tc>
                  <a:txBody>
                    <a:bodyPr/>
                    <a:lstStyle/>
                    <a:p>
                      <a:pPr algn="ctr"/>
                      <a:endParaRPr lang="en-US" sz="1800" dirty="0"/>
                    </a:p>
                  </a:txBody>
                  <a:tcPr marT="45759" marB="45759"/>
                </a:tc>
                <a:tc>
                  <a:txBody>
                    <a:bodyPr/>
                    <a:lstStyle/>
                    <a:p>
                      <a:pPr algn="ctr"/>
                      <a:r>
                        <a:rPr lang="en-US" sz="1800" dirty="0" err="1"/>
                        <a:t>aecdb</a:t>
                      </a:r>
                      <a:endParaRPr lang="en-US" sz="1800" dirty="0"/>
                    </a:p>
                  </a:txBody>
                  <a:tcPr marT="45759" marB="45759"/>
                </a:tc>
                <a:tc>
                  <a:txBody>
                    <a:bodyPr/>
                    <a:lstStyle/>
                    <a:p>
                      <a:pPr algn="ctr"/>
                      <a:r>
                        <a:rPr lang="en-US" sz="1800" dirty="0" err="1"/>
                        <a:t>abecb</a:t>
                      </a:r>
                      <a:endParaRPr lang="en-US" sz="1800" dirty="0"/>
                    </a:p>
                  </a:txBody>
                  <a:tcPr marT="45759" marB="45759"/>
                </a:tc>
                <a:tc>
                  <a:txBody>
                    <a:bodyPr/>
                    <a:lstStyle/>
                    <a:p>
                      <a:pPr algn="ctr"/>
                      <a:r>
                        <a:rPr lang="en-US" sz="1800" dirty="0" err="1"/>
                        <a:t>ecdab</a:t>
                      </a:r>
                      <a:endParaRPr lang="en-US" sz="1800" dirty="0"/>
                    </a:p>
                  </a:txBody>
                  <a:tcPr marT="45759" marB="45759"/>
                </a:tc>
                <a:extLst>
                  <a:ext uri="{0D108BD9-81ED-4DB2-BD59-A6C34878D82A}">
                    <a16:rowId xmlns:a16="http://schemas.microsoft.com/office/drawing/2014/main" val="10000"/>
                  </a:ext>
                </a:extLst>
              </a:tr>
              <a:tr h="3711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a:t>abcd</a:t>
                      </a:r>
                      <a:endParaRPr lang="en-US" sz="1800" dirty="0"/>
                    </a:p>
                  </a:txBody>
                  <a:tcPr marT="45759" marB="45759"/>
                </a:tc>
                <a:tc>
                  <a:txBody>
                    <a:bodyPr/>
                    <a:lstStyle/>
                    <a:p>
                      <a:pPr algn="ctr"/>
                      <a:r>
                        <a:rPr lang="en-US" sz="1800" dirty="0"/>
                        <a:t>3</a:t>
                      </a:r>
                    </a:p>
                  </a:txBody>
                  <a:tcPr marT="45759" marB="45759"/>
                </a:tc>
                <a:tc>
                  <a:txBody>
                    <a:bodyPr/>
                    <a:lstStyle/>
                    <a:p>
                      <a:pPr algn="ctr"/>
                      <a:r>
                        <a:rPr lang="en-US" sz="1800" dirty="0"/>
                        <a:t>3</a:t>
                      </a:r>
                    </a:p>
                  </a:txBody>
                  <a:tcPr marT="45759" marB="45759"/>
                </a:tc>
                <a:tc>
                  <a:txBody>
                    <a:bodyPr/>
                    <a:lstStyle/>
                    <a:p>
                      <a:pPr algn="ctr"/>
                      <a:r>
                        <a:rPr lang="en-US" sz="1800" dirty="0"/>
                        <a:t>5</a:t>
                      </a:r>
                    </a:p>
                  </a:txBody>
                  <a:tcPr marT="45759" marB="45759"/>
                </a:tc>
                <a:extLst>
                  <a:ext uri="{0D108BD9-81ED-4DB2-BD59-A6C34878D82A}">
                    <a16:rowId xmlns:a16="http://schemas.microsoft.com/office/drawing/2014/main" val="10001"/>
                  </a:ext>
                </a:extLst>
              </a:tr>
              <a:tr h="371159">
                <a:tc>
                  <a:txBody>
                    <a:bodyPr/>
                    <a:lstStyle/>
                    <a:p>
                      <a:pPr algn="ctr"/>
                      <a:r>
                        <a:rPr lang="en-US" sz="1800" dirty="0" err="1"/>
                        <a:t>aecdb</a:t>
                      </a:r>
                      <a:endParaRPr lang="en-US" sz="1800" dirty="0"/>
                    </a:p>
                  </a:txBody>
                  <a:tcPr marT="45759" marB="45759"/>
                </a:tc>
                <a:tc>
                  <a:txBody>
                    <a:bodyPr/>
                    <a:lstStyle/>
                    <a:p>
                      <a:pPr algn="ctr"/>
                      <a:endParaRPr lang="en-US" sz="1800" dirty="0"/>
                    </a:p>
                  </a:txBody>
                  <a:tcPr marT="45759" marB="45759"/>
                </a:tc>
                <a:tc>
                  <a:txBody>
                    <a:bodyPr/>
                    <a:lstStyle/>
                    <a:p>
                      <a:pPr algn="ctr"/>
                      <a:r>
                        <a:rPr lang="en-US" sz="1800" dirty="0"/>
                        <a:t>2</a:t>
                      </a:r>
                    </a:p>
                  </a:txBody>
                  <a:tcPr marT="45759" marB="45759"/>
                </a:tc>
                <a:tc>
                  <a:txBody>
                    <a:bodyPr/>
                    <a:lstStyle/>
                    <a:p>
                      <a:pPr algn="ctr"/>
                      <a:r>
                        <a:rPr lang="en-US" sz="1800" dirty="0"/>
                        <a:t>2</a:t>
                      </a:r>
                    </a:p>
                  </a:txBody>
                  <a:tcPr marT="45759" marB="45759"/>
                </a:tc>
                <a:extLst>
                  <a:ext uri="{0D108BD9-81ED-4DB2-BD59-A6C34878D82A}">
                    <a16:rowId xmlns:a16="http://schemas.microsoft.com/office/drawing/2014/main" val="10002"/>
                  </a:ext>
                </a:extLst>
              </a:tr>
              <a:tr h="371159">
                <a:tc>
                  <a:txBody>
                    <a:bodyPr/>
                    <a:lstStyle/>
                    <a:p>
                      <a:pPr algn="ctr"/>
                      <a:r>
                        <a:rPr lang="en-US" sz="1800" dirty="0" err="1"/>
                        <a:t>abecb</a:t>
                      </a:r>
                      <a:endParaRPr lang="en-US" sz="1800" dirty="0"/>
                    </a:p>
                  </a:txBody>
                  <a:tcPr marT="45759" marB="45759"/>
                </a:tc>
                <a:tc>
                  <a:txBody>
                    <a:bodyPr/>
                    <a:lstStyle/>
                    <a:p>
                      <a:pPr algn="ctr"/>
                      <a:endParaRPr lang="en-US" sz="1800"/>
                    </a:p>
                  </a:txBody>
                  <a:tcPr marT="45759" marB="45759"/>
                </a:tc>
                <a:tc>
                  <a:txBody>
                    <a:bodyPr/>
                    <a:lstStyle/>
                    <a:p>
                      <a:pPr algn="ctr"/>
                      <a:endParaRPr lang="en-US" sz="1800" dirty="0"/>
                    </a:p>
                  </a:txBody>
                  <a:tcPr marT="45759" marB="45759"/>
                </a:tc>
                <a:tc>
                  <a:txBody>
                    <a:bodyPr/>
                    <a:lstStyle/>
                    <a:p>
                      <a:pPr algn="ctr"/>
                      <a:r>
                        <a:rPr lang="en-US" sz="1800" dirty="0"/>
                        <a:t>4</a:t>
                      </a:r>
                    </a:p>
                  </a:txBody>
                  <a:tcPr marT="45759" marB="45759"/>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4495800" y="3276600"/>
          <a:ext cx="3733800" cy="1828800"/>
        </p:xfrm>
        <a:graphic>
          <a:graphicData uri="http://schemas.openxmlformats.org/drawingml/2006/table">
            <a:tbl>
              <a:tblPr firstRow="1" bandRow="1">
                <a:tableStyleId>{5940675A-B579-460E-94D1-54222C63F5DA}</a:tableStyleId>
              </a:tblPr>
              <a:tblGrid>
                <a:gridCol w="9334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933450">
                  <a:extLst>
                    <a:ext uri="{9D8B030D-6E8A-4147-A177-3AD203B41FA5}">
                      <a16:colId xmlns:a16="http://schemas.microsoft.com/office/drawing/2014/main" val="20003"/>
                    </a:ext>
                  </a:extLst>
                </a:gridCol>
              </a:tblGrid>
              <a:tr h="281432">
                <a:tc>
                  <a:txBody>
                    <a:bodyPr/>
                    <a:lstStyle/>
                    <a:p>
                      <a:pPr algn="ctr"/>
                      <a:r>
                        <a:rPr lang="en-US" b="1" dirty="0"/>
                        <a:t>Point</a:t>
                      </a:r>
                    </a:p>
                  </a:txBody>
                  <a:tcPr/>
                </a:tc>
                <a:tc>
                  <a:txBody>
                    <a:bodyPr/>
                    <a:lstStyle/>
                    <a:p>
                      <a:pPr algn="ctr"/>
                      <a:r>
                        <a:rPr lang="en-US" b="1" dirty="0"/>
                        <a:t>Sum</a:t>
                      </a:r>
                    </a:p>
                  </a:txBody>
                  <a:tcPr/>
                </a:tc>
                <a:tc>
                  <a:txBody>
                    <a:bodyPr/>
                    <a:lstStyle/>
                    <a:p>
                      <a:pPr algn="ctr"/>
                      <a:r>
                        <a:rPr lang="en-US" b="1" dirty="0"/>
                        <a:t>Sum-</a:t>
                      </a:r>
                      <a:r>
                        <a:rPr lang="en-US" b="1" dirty="0" err="1"/>
                        <a:t>sq</a:t>
                      </a:r>
                      <a:endParaRPr lang="en-US" b="1" dirty="0"/>
                    </a:p>
                  </a:txBody>
                  <a:tcPr/>
                </a:tc>
                <a:tc>
                  <a:txBody>
                    <a:bodyPr/>
                    <a:lstStyle/>
                    <a:p>
                      <a:pPr algn="ctr"/>
                      <a:r>
                        <a:rPr lang="en-US" b="1" dirty="0"/>
                        <a:t>Max</a:t>
                      </a:r>
                    </a:p>
                  </a:txBody>
                  <a:tcPr/>
                </a:tc>
                <a:extLst>
                  <a:ext uri="{0D108BD9-81ED-4DB2-BD59-A6C34878D82A}">
                    <a16:rowId xmlns:a16="http://schemas.microsoft.com/office/drawing/2014/main" val="10000"/>
                  </a:ext>
                </a:extLst>
              </a:tr>
              <a:tr h="281432">
                <a:tc>
                  <a:txBody>
                    <a:bodyPr/>
                    <a:lstStyle/>
                    <a:p>
                      <a:pPr algn="ctr"/>
                      <a:r>
                        <a:rPr lang="en-US" dirty="0" err="1"/>
                        <a:t>abcd</a:t>
                      </a:r>
                      <a:endParaRPr lang="en-US" dirty="0"/>
                    </a:p>
                  </a:txBody>
                  <a:tcPr/>
                </a:tc>
                <a:tc>
                  <a:txBody>
                    <a:bodyPr/>
                    <a:lstStyle/>
                    <a:p>
                      <a:pPr algn="ctr"/>
                      <a:r>
                        <a:rPr lang="en-US" dirty="0"/>
                        <a:t>11</a:t>
                      </a:r>
                    </a:p>
                  </a:txBody>
                  <a:tcPr/>
                </a:tc>
                <a:tc>
                  <a:txBody>
                    <a:bodyPr/>
                    <a:lstStyle/>
                    <a:p>
                      <a:pPr algn="ctr"/>
                      <a:r>
                        <a:rPr lang="en-US" dirty="0"/>
                        <a:t>43</a:t>
                      </a:r>
                    </a:p>
                  </a:txBody>
                  <a:tcPr/>
                </a:tc>
                <a:tc>
                  <a:txBody>
                    <a:bodyPr/>
                    <a:lstStyle/>
                    <a:p>
                      <a:pPr algn="ctr"/>
                      <a:r>
                        <a:rPr lang="en-US" dirty="0"/>
                        <a:t>5</a:t>
                      </a:r>
                    </a:p>
                  </a:txBody>
                  <a:tcPr/>
                </a:tc>
                <a:extLst>
                  <a:ext uri="{0D108BD9-81ED-4DB2-BD59-A6C34878D82A}">
                    <a16:rowId xmlns:a16="http://schemas.microsoft.com/office/drawing/2014/main" val="10001"/>
                  </a:ext>
                </a:extLst>
              </a:tr>
              <a:tr h="281432">
                <a:tc>
                  <a:txBody>
                    <a:bodyPr/>
                    <a:lstStyle/>
                    <a:p>
                      <a:pPr algn="ctr"/>
                      <a:r>
                        <a:rPr lang="en-US" dirty="0" err="1"/>
                        <a:t>aecdb</a:t>
                      </a:r>
                      <a:endParaRPr lang="en-US" dirty="0"/>
                    </a:p>
                  </a:txBody>
                  <a:tcPr/>
                </a:tc>
                <a:tc>
                  <a:txBody>
                    <a:bodyPr/>
                    <a:lstStyle/>
                    <a:p>
                      <a:pPr algn="ctr"/>
                      <a:r>
                        <a:rPr lang="en-US" b="1" dirty="0"/>
                        <a:t>7</a:t>
                      </a:r>
                    </a:p>
                  </a:txBody>
                  <a:tcPr/>
                </a:tc>
                <a:tc>
                  <a:txBody>
                    <a:bodyPr/>
                    <a:lstStyle/>
                    <a:p>
                      <a:pPr algn="ctr"/>
                      <a:r>
                        <a:rPr lang="en-US" b="1" dirty="0"/>
                        <a:t>17</a:t>
                      </a:r>
                    </a:p>
                  </a:txBody>
                  <a:tcPr/>
                </a:tc>
                <a:tc>
                  <a:txBody>
                    <a:bodyPr/>
                    <a:lstStyle/>
                    <a:p>
                      <a:pPr algn="ctr"/>
                      <a:r>
                        <a:rPr lang="en-US" b="1" dirty="0"/>
                        <a:t>3</a:t>
                      </a:r>
                    </a:p>
                  </a:txBody>
                  <a:tcPr/>
                </a:tc>
                <a:extLst>
                  <a:ext uri="{0D108BD9-81ED-4DB2-BD59-A6C34878D82A}">
                    <a16:rowId xmlns:a16="http://schemas.microsoft.com/office/drawing/2014/main" val="10002"/>
                  </a:ext>
                </a:extLst>
              </a:tr>
              <a:tr h="281432">
                <a:tc>
                  <a:txBody>
                    <a:bodyPr/>
                    <a:lstStyle/>
                    <a:p>
                      <a:pPr algn="ctr"/>
                      <a:r>
                        <a:rPr lang="en-US" dirty="0" err="1"/>
                        <a:t>abecb</a:t>
                      </a:r>
                      <a:endParaRPr lang="en-US" dirty="0"/>
                    </a:p>
                  </a:txBody>
                  <a:tcPr/>
                </a:tc>
                <a:tc>
                  <a:txBody>
                    <a:bodyPr/>
                    <a:lstStyle/>
                    <a:p>
                      <a:pPr algn="ctr"/>
                      <a:r>
                        <a:rPr lang="en-US" dirty="0"/>
                        <a:t>9</a:t>
                      </a:r>
                    </a:p>
                  </a:txBody>
                  <a:tcPr/>
                </a:tc>
                <a:tc>
                  <a:txBody>
                    <a:bodyPr/>
                    <a:lstStyle/>
                    <a:p>
                      <a:pPr algn="ctr"/>
                      <a:r>
                        <a:rPr lang="en-US" dirty="0"/>
                        <a:t>29</a:t>
                      </a:r>
                    </a:p>
                  </a:txBody>
                  <a:tcPr/>
                </a:tc>
                <a:tc>
                  <a:txBody>
                    <a:bodyPr/>
                    <a:lstStyle/>
                    <a:p>
                      <a:pPr algn="ctr"/>
                      <a:r>
                        <a:rPr lang="en-US" dirty="0"/>
                        <a:t>4</a:t>
                      </a:r>
                    </a:p>
                  </a:txBody>
                  <a:tcPr/>
                </a:tc>
                <a:extLst>
                  <a:ext uri="{0D108BD9-81ED-4DB2-BD59-A6C34878D82A}">
                    <a16:rowId xmlns:a16="http://schemas.microsoft.com/office/drawing/2014/main" val="10003"/>
                  </a:ext>
                </a:extLst>
              </a:tr>
              <a:tr h="281432">
                <a:tc>
                  <a:txBody>
                    <a:bodyPr/>
                    <a:lstStyle/>
                    <a:p>
                      <a:pPr algn="ctr"/>
                      <a:r>
                        <a:rPr lang="en-US" dirty="0" err="1"/>
                        <a:t>ecdab</a:t>
                      </a:r>
                      <a:endParaRPr lang="en-US" dirty="0"/>
                    </a:p>
                  </a:txBody>
                  <a:tcPr/>
                </a:tc>
                <a:tc>
                  <a:txBody>
                    <a:bodyPr/>
                    <a:lstStyle/>
                    <a:p>
                      <a:pPr algn="ctr"/>
                      <a:r>
                        <a:rPr lang="en-US" dirty="0"/>
                        <a:t>11</a:t>
                      </a:r>
                    </a:p>
                  </a:txBody>
                  <a:tcPr/>
                </a:tc>
                <a:tc>
                  <a:txBody>
                    <a:bodyPr/>
                    <a:lstStyle/>
                    <a:p>
                      <a:pPr algn="ctr"/>
                      <a:r>
                        <a:rPr lang="en-US" dirty="0"/>
                        <a:t>45</a:t>
                      </a:r>
                    </a:p>
                  </a:txBody>
                  <a:tcPr/>
                </a:tc>
                <a:tc>
                  <a:txBody>
                    <a:bodyPr/>
                    <a:lstStyle/>
                    <a:p>
                      <a:pPr algn="ctr"/>
                      <a:r>
                        <a:rPr lang="en-US" dirty="0"/>
                        <a:t>5</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9229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fontAlgn="auto">
              <a:spcAft>
                <a:spcPts val="0"/>
              </a:spcAft>
              <a:defRPr/>
            </a:pPr>
            <a:r>
              <a:rPr lang="en-US" sz="3600" dirty="0"/>
              <a:t>Complexity of Hierarchical Clustering</a:t>
            </a:r>
          </a:p>
        </p:txBody>
      </p:sp>
      <p:sp>
        <p:nvSpPr>
          <p:cNvPr id="28674" name="Content Placeholder 2"/>
          <p:cNvSpPr>
            <a:spLocks noGrp="1"/>
          </p:cNvSpPr>
          <p:nvPr>
            <p:ph idx="1"/>
          </p:nvPr>
        </p:nvSpPr>
        <p:spPr/>
        <p:txBody>
          <a:bodyPr/>
          <a:lstStyle/>
          <a:p>
            <a:r>
              <a:rPr lang="en-US" altLang="x-none" dirty="0">
                <a:solidFill>
                  <a:srgbClr val="FF0000"/>
                </a:solidFill>
              </a:rPr>
              <a:t>n</a:t>
            </a:r>
            <a:r>
              <a:rPr lang="en-US" altLang="x-none" dirty="0"/>
              <a:t> data points</a:t>
            </a:r>
          </a:p>
          <a:p>
            <a:r>
              <a:rPr lang="en-US" altLang="x-none" dirty="0"/>
              <a:t>At most </a:t>
            </a:r>
            <a:r>
              <a:rPr lang="en-US" altLang="x-none" dirty="0">
                <a:solidFill>
                  <a:srgbClr val="FF0000"/>
                </a:solidFill>
              </a:rPr>
              <a:t>n – 1 </a:t>
            </a:r>
            <a:r>
              <a:rPr lang="en-US" altLang="x-none" dirty="0"/>
              <a:t>step of merging</a:t>
            </a:r>
          </a:p>
          <a:p>
            <a:endParaRPr lang="en-US" altLang="x-none" dirty="0"/>
          </a:p>
          <a:p>
            <a:r>
              <a:rPr lang="en-US" altLang="x-none" dirty="0"/>
              <a:t>Naive implementation, e.g., storing pairwise cluster distances in a matrix</a:t>
            </a:r>
          </a:p>
          <a:p>
            <a:pPr lvl="1"/>
            <a:endParaRPr lang="en-US" altLang="x-none" dirty="0"/>
          </a:p>
          <a:p>
            <a:endParaRPr lang="en-US" altLang="x-none" dirty="0"/>
          </a:p>
        </p:txBody>
      </p:sp>
      <p:sp>
        <p:nvSpPr>
          <p:cNvPr id="4" name="Slide Number Placeholder 3"/>
          <p:cNvSpPr>
            <a:spLocks noGrp="1"/>
          </p:cNvSpPr>
          <p:nvPr>
            <p:ph type="sldNum" sz="quarter" idx="12"/>
          </p:nvPr>
        </p:nvSpPr>
        <p:spPr/>
        <p:txBody>
          <a:bodyPr/>
          <a:lstStyle/>
          <a:p>
            <a:pPr>
              <a:defRPr/>
            </a:pPr>
            <a:fld id="{92618CF1-9ECA-1E41-8C53-F5A8C246E6CF}" type="slidenum">
              <a:rPr lang="en-US"/>
              <a:pPr>
                <a:defRPr/>
              </a:pPr>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34159704"/>
              </p:ext>
            </p:extLst>
          </p:nvPr>
        </p:nvGraphicFramePr>
        <p:xfrm>
          <a:off x="2781300" y="4267200"/>
          <a:ext cx="3581400" cy="1828800"/>
        </p:xfrm>
        <a:graphic>
          <a:graphicData uri="http://schemas.openxmlformats.org/drawingml/2006/table">
            <a:tbl>
              <a:tblPr firstRow="1" bandRow="1">
                <a:tableStyleId>{5940675A-B579-460E-94D1-54222C63F5DA}</a:tableStyleId>
              </a:tblPr>
              <a:tblGrid>
                <a:gridCol w="716280">
                  <a:extLst>
                    <a:ext uri="{9D8B030D-6E8A-4147-A177-3AD203B41FA5}">
                      <a16:colId xmlns:a16="http://schemas.microsoft.com/office/drawing/2014/main" val="20000"/>
                    </a:ext>
                  </a:extLst>
                </a:gridCol>
                <a:gridCol w="716280">
                  <a:extLst>
                    <a:ext uri="{9D8B030D-6E8A-4147-A177-3AD203B41FA5}">
                      <a16:colId xmlns:a16="http://schemas.microsoft.com/office/drawing/2014/main" val="20001"/>
                    </a:ext>
                  </a:extLst>
                </a:gridCol>
                <a:gridCol w="716280">
                  <a:extLst>
                    <a:ext uri="{9D8B030D-6E8A-4147-A177-3AD203B41FA5}">
                      <a16:colId xmlns:a16="http://schemas.microsoft.com/office/drawing/2014/main" val="20002"/>
                    </a:ext>
                  </a:extLst>
                </a:gridCol>
                <a:gridCol w="716280">
                  <a:extLst>
                    <a:ext uri="{9D8B030D-6E8A-4147-A177-3AD203B41FA5}">
                      <a16:colId xmlns:a16="http://schemas.microsoft.com/office/drawing/2014/main" val="20003"/>
                    </a:ext>
                  </a:extLst>
                </a:gridCol>
                <a:gridCol w="716280">
                  <a:extLst>
                    <a:ext uri="{9D8B030D-6E8A-4147-A177-3AD203B41FA5}">
                      <a16:colId xmlns:a16="http://schemas.microsoft.com/office/drawing/2014/main" val="20004"/>
                    </a:ext>
                  </a:extLst>
                </a:gridCol>
              </a:tblGrid>
              <a:tr h="361315">
                <a:tc>
                  <a:txBody>
                    <a:bodyPr/>
                    <a:lstStyle/>
                    <a:p>
                      <a:endParaRPr lang="en-US" b="1" dirty="0"/>
                    </a:p>
                  </a:txBody>
                  <a:tcPr/>
                </a:tc>
                <a:tc>
                  <a:txBody>
                    <a:bodyPr/>
                    <a:lstStyle/>
                    <a:p>
                      <a:r>
                        <a:rPr lang="en-US" b="1" dirty="0"/>
                        <a:t>C1</a:t>
                      </a:r>
                    </a:p>
                  </a:txBody>
                  <a:tcPr/>
                </a:tc>
                <a:tc>
                  <a:txBody>
                    <a:bodyPr/>
                    <a:lstStyle/>
                    <a:p>
                      <a:r>
                        <a:rPr lang="en-US" b="1" dirty="0"/>
                        <a:t>C2</a:t>
                      </a:r>
                    </a:p>
                  </a:txBody>
                  <a:tcPr/>
                </a:tc>
                <a:tc>
                  <a:txBody>
                    <a:bodyPr/>
                    <a:lstStyle/>
                    <a:p>
                      <a:r>
                        <a:rPr lang="en-US" b="1" dirty="0"/>
                        <a:t>C3</a:t>
                      </a:r>
                    </a:p>
                  </a:txBody>
                  <a:tcPr/>
                </a:tc>
                <a:tc>
                  <a:txBody>
                    <a:bodyPr/>
                    <a:lstStyle/>
                    <a:p>
                      <a:r>
                        <a:rPr lang="en-US" b="1" dirty="0"/>
                        <a:t>C4</a:t>
                      </a:r>
                    </a:p>
                  </a:txBody>
                  <a:tcPr/>
                </a:tc>
                <a:extLst>
                  <a:ext uri="{0D108BD9-81ED-4DB2-BD59-A6C34878D82A}">
                    <a16:rowId xmlns:a16="http://schemas.microsoft.com/office/drawing/2014/main" val="10000"/>
                  </a:ext>
                </a:extLst>
              </a:tr>
              <a:tr h="3613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C1</a:t>
                      </a:r>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0001"/>
                  </a:ext>
                </a:extLst>
              </a:tr>
              <a:tr h="361315">
                <a:tc>
                  <a:txBody>
                    <a:bodyPr/>
                    <a:lstStyle/>
                    <a:p>
                      <a:r>
                        <a:rPr lang="en-US" b="1" dirty="0"/>
                        <a:t>C2</a:t>
                      </a:r>
                    </a:p>
                  </a:txBody>
                  <a:tcPr/>
                </a:tc>
                <a:tc>
                  <a:txBody>
                    <a:bodyPr/>
                    <a:lstStyle/>
                    <a:p>
                      <a:endParaRPr lang="en-US" dirty="0"/>
                    </a:p>
                  </a:txBody>
                  <a:tcPr/>
                </a:tc>
                <a:tc>
                  <a:txBody>
                    <a:bodyPr/>
                    <a:lstStyle/>
                    <a:p>
                      <a:r>
                        <a:rPr lang="en-US" dirty="0"/>
                        <a:t>0</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0002"/>
                  </a:ext>
                </a:extLst>
              </a:tr>
              <a:tr h="361315">
                <a:tc>
                  <a:txBody>
                    <a:bodyPr/>
                    <a:lstStyle/>
                    <a:p>
                      <a:r>
                        <a:rPr lang="en-US" b="1" dirty="0"/>
                        <a:t>C3</a:t>
                      </a:r>
                    </a:p>
                  </a:txBody>
                  <a:tcPr/>
                </a:tc>
                <a:tc>
                  <a:txBody>
                    <a:bodyPr/>
                    <a:lstStyle/>
                    <a:p>
                      <a:endParaRPr lang="en-US"/>
                    </a:p>
                  </a:txBody>
                  <a:tcPr/>
                </a:tc>
                <a:tc>
                  <a:txBody>
                    <a:bodyPr/>
                    <a:lstStyle/>
                    <a:p>
                      <a:endParaRPr lang="en-US" dirty="0"/>
                    </a:p>
                  </a:txBody>
                  <a:tcPr/>
                </a:tc>
                <a:tc>
                  <a:txBody>
                    <a:bodyPr/>
                    <a:lstStyle/>
                    <a:p>
                      <a:r>
                        <a:rPr lang="en-US" dirty="0"/>
                        <a:t>0</a:t>
                      </a:r>
                    </a:p>
                  </a:txBody>
                  <a:tcPr/>
                </a:tc>
                <a:tc>
                  <a:txBody>
                    <a:bodyPr/>
                    <a:lstStyle/>
                    <a:p>
                      <a:r>
                        <a:rPr lang="en-US" dirty="0"/>
                        <a:t>3</a:t>
                      </a:r>
                    </a:p>
                  </a:txBody>
                  <a:tcPr/>
                </a:tc>
                <a:extLst>
                  <a:ext uri="{0D108BD9-81ED-4DB2-BD59-A6C34878D82A}">
                    <a16:rowId xmlns:a16="http://schemas.microsoft.com/office/drawing/2014/main" val="10003"/>
                  </a:ext>
                </a:extLst>
              </a:tr>
              <a:tr h="361315">
                <a:tc>
                  <a:txBody>
                    <a:bodyPr/>
                    <a:lstStyle/>
                    <a:p>
                      <a:r>
                        <a:rPr lang="en-US" b="1" dirty="0"/>
                        <a:t>C4</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81904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fontAlgn="auto">
              <a:spcAft>
                <a:spcPts val="0"/>
              </a:spcAft>
              <a:defRPr/>
            </a:pPr>
            <a:r>
              <a:rPr lang="en-US" sz="3600" dirty="0"/>
              <a:t>Complexity of Naive Implementation</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Char char="•"/>
              <a:defRPr/>
            </a:pPr>
            <a:r>
              <a:rPr lang="en-US" dirty="0"/>
              <a:t>Initially, </a:t>
            </a:r>
            <a:r>
              <a:rPr lang="en-US" dirty="0">
                <a:solidFill>
                  <a:srgbClr val="FF0000"/>
                </a:solidFill>
              </a:rPr>
              <a:t>O(n</a:t>
            </a:r>
            <a:r>
              <a:rPr lang="en-US" baseline="30000" dirty="0">
                <a:solidFill>
                  <a:srgbClr val="FF0000"/>
                </a:solidFill>
              </a:rPr>
              <a:t>2</a:t>
            </a:r>
            <a:r>
              <a:rPr lang="en-US" dirty="0">
                <a:solidFill>
                  <a:srgbClr val="FF0000"/>
                </a:solidFill>
              </a:rPr>
              <a:t>)</a:t>
            </a:r>
            <a:r>
              <a:rPr lang="en-US" dirty="0"/>
              <a:t> for creating matrix and finding pair with minimum distance</a:t>
            </a:r>
          </a:p>
          <a:p>
            <a:pPr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Subsequent merge, assuming matrix: k x k</a:t>
            </a:r>
          </a:p>
          <a:p>
            <a:pPr lvl="1" fontAlgn="auto">
              <a:spcAft>
                <a:spcPts val="0"/>
              </a:spcAft>
              <a:buFont typeface="Arial" pitchFamily="34" charset="0"/>
              <a:buChar char="–"/>
              <a:defRPr/>
            </a:pPr>
            <a:r>
              <a:rPr lang="en-US" dirty="0"/>
              <a:t>Delete columns for old clusters: O(k)</a:t>
            </a:r>
          </a:p>
          <a:p>
            <a:pPr lvl="1" fontAlgn="auto">
              <a:spcAft>
                <a:spcPts val="0"/>
              </a:spcAft>
              <a:buFont typeface="Arial" pitchFamily="34" charset="0"/>
              <a:buChar char="–"/>
              <a:defRPr/>
            </a:pPr>
            <a:r>
              <a:rPr lang="en-US" dirty="0"/>
              <a:t>Add new column for new cluster C’: O(k)</a:t>
            </a:r>
          </a:p>
          <a:p>
            <a:pPr lvl="1" fontAlgn="auto">
              <a:spcAft>
                <a:spcPts val="0"/>
              </a:spcAft>
              <a:buFont typeface="Arial" pitchFamily="34" charset="0"/>
              <a:buChar char="–"/>
              <a:defRPr/>
            </a:pPr>
            <a:r>
              <a:rPr lang="en-US" dirty="0"/>
              <a:t>Compute dist. of C’ with other clusters: O(k)</a:t>
            </a:r>
          </a:p>
          <a:p>
            <a:pPr lvl="1" fontAlgn="auto">
              <a:spcAft>
                <a:spcPts val="0"/>
              </a:spcAft>
              <a:buFont typeface="Arial" pitchFamily="34" charset="0"/>
              <a:buChar char="–"/>
              <a:defRPr/>
            </a:pPr>
            <a:r>
              <a:rPr lang="en-US" dirty="0"/>
              <a:t>Find new pair of clusters with min. </a:t>
            </a:r>
            <a:r>
              <a:rPr lang="en-US" dirty="0" err="1"/>
              <a:t>dist</a:t>
            </a:r>
            <a:r>
              <a:rPr lang="en-US" dirty="0"/>
              <a:t>: O(k</a:t>
            </a:r>
            <a:r>
              <a:rPr lang="en-US" baseline="30000" dirty="0"/>
              <a:t>2</a:t>
            </a:r>
            <a:r>
              <a:rPr lang="en-US" dirty="0"/>
              <a:t>)</a:t>
            </a:r>
          </a:p>
          <a:p>
            <a:pPr lvl="1" fontAlgn="auto">
              <a:spcAft>
                <a:spcPts val="0"/>
              </a:spcAft>
              <a:buFont typeface="Arial" pitchFamily="34" charset="0"/>
              <a:buChar char="–"/>
              <a:defRPr/>
            </a:pPr>
            <a:endParaRPr lang="en-US" dirty="0"/>
          </a:p>
          <a:p>
            <a:pPr marL="0" indent="0" fontAlgn="auto">
              <a:spcAft>
                <a:spcPts val="0"/>
              </a:spcAft>
              <a:buFont typeface="Arial" pitchFamily="34" charset="0"/>
              <a:buNone/>
              <a:defRPr/>
            </a:pPr>
            <a:r>
              <a:rPr lang="en-US" dirty="0"/>
              <a:t>=&gt; Overall complexity: O(n</a:t>
            </a:r>
            <a:r>
              <a:rPr lang="en-US" baseline="30000" dirty="0"/>
              <a:t>3</a:t>
            </a:r>
            <a:r>
              <a:rPr lang="en-US" dirty="0"/>
              <a:t>)</a:t>
            </a:r>
          </a:p>
          <a:p>
            <a:pPr lvl="1" fontAlgn="auto">
              <a:spcAft>
                <a:spcPts val="0"/>
              </a:spcAft>
              <a:buFont typeface="Arial" pitchFamily="34" charset="0"/>
              <a:buChar char="–"/>
              <a:defRPr/>
            </a:pPr>
            <a:endParaRPr lang="en-US" dirty="0"/>
          </a:p>
        </p:txBody>
      </p:sp>
      <p:sp>
        <p:nvSpPr>
          <p:cNvPr id="4" name="Slide Number Placeholder 3"/>
          <p:cNvSpPr>
            <a:spLocks noGrp="1"/>
          </p:cNvSpPr>
          <p:nvPr>
            <p:ph type="sldNum" sz="quarter" idx="12"/>
          </p:nvPr>
        </p:nvSpPr>
        <p:spPr/>
        <p:txBody>
          <a:bodyPr/>
          <a:lstStyle/>
          <a:p>
            <a:pPr>
              <a:defRPr/>
            </a:pPr>
            <a:fld id="{5C8C32EA-33D8-7C48-8483-54A3B55F0A2B}" type="slidenum">
              <a:rPr lang="en-US"/>
              <a:pPr>
                <a:defRPr/>
              </a:pPr>
              <a:t>25</a:t>
            </a:fld>
            <a:endParaRPr lang="en-US"/>
          </a:p>
        </p:txBody>
      </p:sp>
    </p:spTree>
    <p:extLst>
      <p:ext uri="{BB962C8B-B14F-4D97-AF65-F5344CB8AC3E}">
        <p14:creationId xmlns:p14="http://schemas.microsoft.com/office/powerpoint/2010/main" val="1616879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Implementation Summary</a:t>
            </a:r>
          </a:p>
        </p:txBody>
      </p:sp>
      <p:sp>
        <p:nvSpPr>
          <p:cNvPr id="3" name="Content Placeholder 2"/>
          <p:cNvSpPr>
            <a:spLocks noGrp="1"/>
          </p:cNvSpPr>
          <p:nvPr>
            <p:ph idx="1"/>
          </p:nvPr>
        </p:nvSpPr>
        <p:spPr/>
        <p:txBody>
          <a:bodyPr/>
          <a:lstStyle/>
          <a:p>
            <a:r>
              <a:rPr lang="en-US" b="1" dirty="0">
                <a:solidFill>
                  <a:srgbClr val="D60093"/>
                </a:solidFill>
              </a:rPr>
              <a:t>Naïve implementation of hierarchical clustering:</a:t>
            </a:r>
          </a:p>
          <a:p>
            <a:pPr lvl="1"/>
            <a:r>
              <a:rPr lang="en-US" dirty="0"/>
              <a:t>At each step, compute pairwise distances </a:t>
            </a:r>
            <a:br>
              <a:rPr lang="en-US" dirty="0"/>
            </a:br>
            <a:r>
              <a:rPr lang="en-US" dirty="0"/>
              <a:t>between all pairs of clusters, then merge</a:t>
            </a:r>
          </a:p>
          <a:p>
            <a:pPr lvl="1"/>
            <a:r>
              <a:rPr lang="en-US" dirty="0"/>
              <a:t>O(</a:t>
            </a:r>
            <a:r>
              <a:rPr lang="en-US" i="1" dirty="0"/>
              <a:t>N</a:t>
            </a:r>
            <a:r>
              <a:rPr lang="en-US" baseline="30000" dirty="0"/>
              <a:t>3</a:t>
            </a:r>
            <a:r>
              <a:rPr lang="en-US" dirty="0"/>
              <a:t>)</a:t>
            </a:r>
          </a:p>
          <a:p>
            <a:pPr lvl="8"/>
            <a:endParaRPr lang="en-US" dirty="0"/>
          </a:p>
          <a:p>
            <a:r>
              <a:rPr lang="en-US" dirty="0"/>
              <a:t>Careful implementation using priority queue can reduce time to O(</a:t>
            </a:r>
            <a:r>
              <a:rPr lang="en-US" i="1" dirty="0"/>
              <a:t>N</a:t>
            </a:r>
            <a:r>
              <a:rPr lang="en-US" baseline="30000" dirty="0"/>
              <a:t>2</a:t>
            </a:r>
            <a:r>
              <a:rPr lang="en-US" dirty="0"/>
              <a:t> log </a:t>
            </a:r>
            <a:r>
              <a:rPr lang="en-US" i="1" dirty="0"/>
              <a:t>N</a:t>
            </a:r>
            <a:r>
              <a:rPr lang="en-US" dirty="0"/>
              <a:t>)</a:t>
            </a:r>
            <a:r>
              <a:rPr lang="zh-TW" altLang="en-US" dirty="0"/>
              <a:t> </a:t>
            </a:r>
            <a:r>
              <a:rPr lang="en-US" altLang="zh-TW" dirty="0"/>
              <a:t>(read textbook)</a:t>
            </a:r>
            <a:endParaRPr lang="en-US" dirty="0"/>
          </a:p>
          <a:p>
            <a:pPr lvl="1"/>
            <a:r>
              <a:rPr lang="en-US" b="1" dirty="0">
                <a:solidFill>
                  <a:srgbClr val="0000FF"/>
                </a:solidFill>
              </a:rPr>
              <a:t>Still too expensive for really big datasets </a:t>
            </a:r>
            <a:br>
              <a:rPr lang="en-US" b="1" dirty="0">
                <a:solidFill>
                  <a:srgbClr val="0000FF"/>
                </a:solidFill>
              </a:rPr>
            </a:br>
            <a:r>
              <a:rPr lang="en-US" b="1" dirty="0">
                <a:solidFill>
                  <a:srgbClr val="0000FF"/>
                </a:solidFill>
              </a:rPr>
              <a:t>that do not fit in memory</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26</a:t>
            </a:fld>
            <a:endParaRPr lang="en-US"/>
          </a:p>
        </p:txBody>
      </p:sp>
    </p:spTree>
    <p:extLst>
      <p:ext uri="{BB962C8B-B14F-4D97-AF65-F5344CB8AC3E}">
        <p14:creationId xmlns:p14="http://schemas.microsoft.com/office/powerpoint/2010/main" val="3749216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br>
              <a:rPr lang="en-US" dirty="0"/>
            </a:br>
            <a:r>
              <a:rPr lang="en-US" i="1" dirty="0"/>
              <a:t>k</a:t>
            </a:r>
            <a:r>
              <a:rPr lang="en-US" dirty="0"/>
              <a:t>-means clustering</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121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i="1" dirty="0"/>
              <a:t>k</a:t>
            </a:r>
            <a:r>
              <a:rPr lang="en-US" dirty="0"/>
              <a:t>–means Algorithm(s)</a:t>
            </a:r>
          </a:p>
        </p:txBody>
      </p:sp>
      <p:sp>
        <p:nvSpPr>
          <p:cNvPr id="24579" name="Rectangle 3"/>
          <p:cNvSpPr>
            <a:spLocks noGrp="1" noChangeArrowheads="1"/>
          </p:cNvSpPr>
          <p:nvPr>
            <p:ph idx="1"/>
          </p:nvPr>
        </p:nvSpPr>
        <p:spPr/>
        <p:txBody>
          <a:bodyPr/>
          <a:lstStyle/>
          <a:p>
            <a:r>
              <a:rPr lang="en-US" dirty="0"/>
              <a:t>Assumes Euclidean space/distance</a:t>
            </a:r>
          </a:p>
          <a:p>
            <a:pPr lvl="8"/>
            <a:endParaRPr lang="en-US" dirty="0"/>
          </a:p>
          <a:p>
            <a:r>
              <a:rPr lang="en-US" dirty="0"/>
              <a:t>Start by picking </a:t>
            </a:r>
            <a:r>
              <a:rPr lang="en-US" b="1" i="1" dirty="0"/>
              <a:t>k</a:t>
            </a:r>
            <a:r>
              <a:rPr lang="en-US" dirty="0"/>
              <a:t>, the number of clusters</a:t>
            </a:r>
          </a:p>
          <a:p>
            <a:pPr lvl="8"/>
            <a:endParaRPr lang="en-US" dirty="0"/>
          </a:p>
          <a:p>
            <a:r>
              <a:rPr lang="en-US" dirty="0"/>
              <a:t>Initialize clusters by picking one point per cluster</a:t>
            </a:r>
          </a:p>
          <a:p>
            <a:pPr lvl="1"/>
            <a:r>
              <a:rPr lang="en-US" b="1" dirty="0">
                <a:solidFill>
                  <a:srgbClr val="008000"/>
                </a:solidFill>
              </a:rPr>
              <a:t>Example:</a:t>
            </a:r>
            <a:r>
              <a:rPr lang="en-US" dirty="0"/>
              <a:t> Pick one point </a:t>
            </a:r>
            <a:r>
              <a:rPr lang="en-US" dirty="0">
                <a:solidFill>
                  <a:srgbClr val="FF0000"/>
                </a:solidFill>
              </a:rPr>
              <a:t>at random</a:t>
            </a:r>
            <a:r>
              <a:rPr lang="en-US" dirty="0"/>
              <a:t>, then  </a:t>
            </a:r>
            <a:r>
              <a:rPr lang="en-US" b="1" i="1" dirty="0"/>
              <a:t>k</a:t>
            </a:r>
            <a:r>
              <a:rPr lang="en-US" b="1" dirty="0"/>
              <a:t>-1 </a:t>
            </a:r>
            <a:r>
              <a:rPr lang="en-US" dirty="0"/>
              <a:t>other points, each </a:t>
            </a:r>
            <a:r>
              <a:rPr lang="en-US" dirty="0">
                <a:solidFill>
                  <a:srgbClr val="FF0000"/>
                </a:solidFill>
              </a:rPr>
              <a:t>as far away as possible </a:t>
            </a:r>
            <a:r>
              <a:rPr lang="en-US" dirty="0"/>
              <a:t>from </a:t>
            </a:r>
            <a:br>
              <a:rPr lang="en-US" dirty="0"/>
            </a:br>
            <a:r>
              <a:rPr lang="en-US" dirty="0"/>
              <a:t>the previous points</a:t>
            </a:r>
          </a:p>
        </p:txBody>
      </p:sp>
      <p:sp>
        <p:nvSpPr>
          <p:cNvPr id="4" name="Slide Number Placeholder 5"/>
          <p:cNvSpPr>
            <a:spLocks noGrp="1"/>
          </p:cNvSpPr>
          <p:nvPr>
            <p:ph type="sldNum" sz="quarter" idx="12"/>
          </p:nvPr>
        </p:nvSpPr>
        <p:spPr/>
        <p:txBody>
          <a:bodyPr/>
          <a:lstStyle/>
          <a:p>
            <a:fld id="{401B10C8-B221-4207-9C35-A8E660857709}" type="slidenum">
              <a:rPr lang="en-US"/>
              <a:pPr/>
              <a:t>28</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572676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371600" y="4068207"/>
            <a:ext cx="2258279"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Oval 5"/>
          <p:cNvSpPr/>
          <p:nvPr/>
        </p:nvSpPr>
        <p:spPr>
          <a:xfrm rot="2616022">
            <a:off x="4341333" y="1890140"/>
            <a:ext cx="1324078" cy="3376820"/>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29</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4820466" y="3845441"/>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1793059" y="4337566"/>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8" name="TextBox 7"/>
          <p:cNvSpPr txBox="1"/>
          <p:nvPr/>
        </p:nvSpPr>
        <p:spPr>
          <a:xfrm>
            <a:off x="5562600" y="6096000"/>
            <a:ext cx="25827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after round 1</a:t>
            </a:r>
          </a:p>
        </p:txBody>
      </p:sp>
    </p:spTree>
    <p:extLst>
      <p:ext uri="{BB962C8B-B14F-4D97-AF65-F5344CB8AC3E}">
        <p14:creationId xmlns:p14="http://schemas.microsoft.com/office/powerpoint/2010/main" val="21631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ABC4A1D-7D02-4084-97D7-BB005E217310}" type="slidenum">
              <a:rPr lang="en-US"/>
              <a:pPr/>
              <a:t>3</a:t>
            </a:fld>
            <a:endParaRPr lang="en-US"/>
          </a:p>
        </p:txBody>
      </p:sp>
      <p:sp>
        <p:nvSpPr>
          <p:cNvPr id="89090" name="Rectangle 2"/>
          <p:cNvSpPr>
            <a:spLocks noGrp="1" noChangeArrowheads="1"/>
          </p:cNvSpPr>
          <p:nvPr>
            <p:ph type="title"/>
          </p:nvPr>
        </p:nvSpPr>
        <p:spPr/>
        <p:txBody>
          <a:bodyPr/>
          <a:lstStyle/>
          <a:p>
            <a:r>
              <a:rPr lang="en-US" dirty="0"/>
              <a:t>The Problem of Clustering</a:t>
            </a:r>
          </a:p>
        </p:txBody>
      </p:sp>
      <p:sp>
        <p:nvSpPr>
          <p:cNvPr id="89091" name="Rectangle 3"/>
          <p:cNvSpPr>
            <a:spLocks noGrp="1" noChangeArrowheads="1"/>
          </p:cNvSpPr>
          <p:nvPr>
            <p:ph type="body" idx="1"/>
          </p:nvPr>
        </p:nvSpPr>
        <p:spPr>
          <a:xfrm>
            <a:off x="457200" y="1295400"/>
            <a:ext cx="8610600" cy="5257801"/>
          </a:xfrm>
        </p:spPr>
        <p:txBody>
          <a:bodyPr>
            <a:normAutofit/>
          </a:bodyPr>
          <a:lstStyle/>
          <a:p>
            <a:r>
              <a:rPr lang="en-US" dirty="0"/>
              <a:t>Given a </a:t>
            </a:r>
            <a:r>
              <a:rPr lang="en-US" b="1" dirty="0"/>
              <a:t>set of points</a:t>
            </a:r>
            <a:r>
              <a:rPr lang="en-US" dirty="0"/>
              <a:t>, with a notion of </a:t>
            </a:r>
            <a:r>
              <a:rPr lang="en-US" b="1" dirty="0"/>
              <a:t>distance</a:t>
            </a:r>
            <a:r>
              <a:rPr lang="en-US" dirty="0"/>
              <a:t> between points, </a:t>
            </a:r>
            <a:r>
              <a:rPr lang="en-US" b="1" dirty="0"/>
              <a:t>group the points</a:t>
            </a:r>
            <a:r>
              <a:rPr lang="en-US" dirty="0"/>
              <a:t> into some number of </a:t>
            </a:r>
            <a:r>
              <a:rPr lang="en-US" b="1" i="1" dirty="0">
                <a:solidFill>
                  <a:srgbClr val="FF0066"/>
                </a:solidFill>
              </a:rPr>
              <a:t>clusters</a:t>
            </a:r>
            <a:r>
              <a:rPr lang="en-US" dirty="0"/>
              <a:t>, so that </a:t>
            </a:r>
          </a:p>
          <a:p>
            <a:pPr lvl="1"/>
            <a:r>
              <a:rPr lang="en-US" dirty="0"/>
              <a:t>Members of a cluster are close/similar to each other</a:t>
            </a:r>
          </a:p>
          <a:p>
            <a:pPr lvl="1"/>
            <a:r>
              <a:rPr lang="en-US" dirty="0"/>
              <a:t>Members of different clusters are dissimilar</a:t>
            </a:r>
          </a:p>
          <a:p>
            <a:r>
              <a:rPr lang="en-US" b="1" dirty="0">
                <a:solidFill>
                  <a:srgbClr val="0000FF"/>
                </a:solidFill>
              </a:rPr>
              <a:t>Usually:</a:t>
            </a:r>
            <a:r>
              <a:rPr lang="en-US" b="1" dirty="0">
                <a:solidFill>
                  <a:schemeClr val="accent3"/>
                </a:solidFill>
              </a:rPr>
              <a:t> </a:t>
            </a:r>
          </a:p>
          <a:p>
            <a:pPr lvl="1"/>
            <a:r>
              <a:rPr lang="en-US" dirty="0"/>
              <a:t>Points are in a high-dimensional space</a:t>
            </a:r>
          </a:p>
          <a:p>
            <a:pPr lvl="1"/>
            <a:r>
              <a:rPr lang="en-US" dirty="0"/>
              <a:t>Similarity is defined using a distance measure</a:t>
            </a:r>
          </a:p>
          <a:p>
            <a:pPr lvl="2"/>
            <a:r>
              <a:rPr lang="en-US" dirty="0"/>
              <a:t>Euclidean, Cosine, </a:t>
            </a:r>
            <a:r>
              <a:rPr lang="en-US" dirty="0" err="1"/>
              <a:t>Jaccard</a:t>
            </a:r>
            <a:r>
              <a:rPr lang="en-US" dirty="0"/>
              <a:t>, edit distance, …</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82948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2616022">
            <a:off x="4341333" y="1890140"/>
            <a:ext cx="1324078" cy="3376820"/>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30</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5105400" y="3352800"/>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2593159" y="4358203"/>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5" name="Oval 24"/>
          <p:cNvSpPr/>
          <p:nvPr/>
        </p:nvSpPr>
        <p:spPr>
          <a:xfrm>
            <a:off x="1371600" y="4068207"/>
            <a:ext cx="2258279"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Oval 30"/>
          <p:cNvSpPr/>
          <p:nvPr/>
        </p:nvSpPr>
        <p:spPr>
          <a:xfrm>
            <a:off x="1676401" y="4123769"/>
            <a:ext cx="2357482"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Oval 31"/>
          <p:cNvSpPr/>
          <p:nvPr/>
        </p:nvSpPr>
        <p:spPr>
          <a:xfrm rot="2616022">
            <a:off x="4462074" y="1946844"/>
            <a:ext cx="1324078" cy="3007002"/>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p:cNvSpPr txBox="1"/>
          <p:nvPr/>
        </p:nvSpPr>
        <p:spPr>
          <a:xfrm>
            <a:off x="5562600" y="6096000"/>
            <a:ext cx="25827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after round 2</a:t>
            </a:r>
          </a:p>
        </p:txBody>
      </p:sp>
    </p:spTree>
    <p:extLst>
      <p:ext uri="{BB962C8B-B14F-4D97-AF65-F5344CB8AC3E}">
        <p14:creationId xmlns:p14="http://schemas.microsoft.com/office/powerpoint/2010/main" val="351341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2616022">
            <a:off x="4461582" y="1938236"/>
            <a:ext cx="1324078" cy="3028081"/>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4" name="Footer Placeholder 23"/>
          <p:cNvSpPr>
            <a:spLocks noGrp="1"/>
          </p:cNvSpPr>
          <p:nvPr>
            <p:ph type="ftr" sz="quarter" idx="11"/>
          </p:nvPr>
        </p:nvSpPr>
        <p:spPr/>
        <p:txBody>
          <a:bodyPr/>
          <a:lstStyle/>
          <a:p>
            <a:r>
              <a:rPr lang="en-US"/>
              <a:t>J. Leskovec, A. Rajaraman, J. Ullman: Mining of Massive Datasets, http://www.mmds.org</a:t>
            </a:r>
          </a:p>
        </p:txBody>
      </p:sp>
      <p:sp>
        <p:nvSpPr>
          <p:cNvPr id="21" name="Slide Number Placeholder 4"/>
          <p:cNvSpPr>
            <a:spLocks noGrp="1"/>
          </p:cNvSpPr>
          <p:nvPr>
            <p:ph type="sldNum" sz="quarter" idx="12"/>
          </p:nvPr>
        </p:nvSpPr>
        <p:spPr/>
        <p:txBody>
          <a:bodyPr/>
          <a:lstStyle/>
          <a:p>
            <a:fld id="{3DAC6CFC-3C83-4539-BD47-568CDB1B385E}" type="slidenum">
              <a:rPr lang="en-US"/>
              <a:pPr/>
              <a:t>31</a:t>
            </a:fld>
            <a:endParaRPr lang="en-US"/>
          </a:p>
        </p:txBody>
      </p:sp>
      <p:sp>
        <p:nvSpPr>
          <p:cNvPr id="26627" name="Text Box 3"/>
          <p:cNvSpPr txBox="1">
            <a:spLocks noChangeArrowheads="1"/>
          </p:cNvSpPr>
          <p:nvPr/>
        </p:nvSpPr>
        <p:spPr bwMode="auto">
          <a:xfrm>
            <a:off x="3733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5851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3136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5318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2671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4784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1757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4479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588843" y="5715000"/>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5102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5608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609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5318125" y="3045341"/>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3116261" y="4378841"/>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4119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5" name="Oval 24"/>
          <p:cNvSpPr/>
          <p:nvPr/>
        </p:nvSpPr>
        <p:spPr>
          <a:xfrm>
            <a:off x="1676400" y="4144407"/>
            <a:ext cx="2357483"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Oval 30"/>
          <p:cNvSpPr/>
          <p:nvPr/>
        </p:nvSpPr>
        <p:spPr>
          <a:xfrm>
            <a:off x="1676399" y="4123769"/>
            <a:ext cx="3108325"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Oval 31"/>
          <p:cNvSpPr/>
          <p:nvPr/>
        </p:nvSpPr>
        <p:spPr>
          <a:xfrm rot="2616022">
            <a:off x="4731170" y="2054476"/>
            <a:ext cx="1324078" cy="2226588"/>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p:cNvSpPr txBox="1"/>
          <p:nvPr/>
        </p:nvSpPr>
        <p:spPr>
          <a:xfrm>
            <a:off x="5562600" y="6096000"/>
            <a:ext cx="22621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at the end</a:t>
            </a:r>
          </a:p>
        </p:txBody>
      </p:sp>
    </p:spTree>
    <p:extLst>
      <p:ext uri="{BB962C8B-B14F-4D97-AF65-F5344CB8AC3E}">
        <p14:creationId xmlns:p14="http://schemas.microsoft.com/office/powerpoint/2010/main" val="36426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Populating Clusters</a:t>
            </a:r>
          </a:p>
        </p:txBody>
      </p:sp>
      <p:sp>
        <p:nvSpPr>
          <p:cNvPr id="25603" name="Rectangle 3"/>
          <p:cNvSpPr>
            <a:spLocks noGrp="1" noChangeArrowheads="1"/>
          </p:cNvSpPr>
          <p:nvPr>
            <p:ph idx="1"/>
          </p:nvPr>
        </p:nvSpPr>
        <p:spPr>
          <a:xfrm>
            <a:off x="457200" y="1295400"/>
            <a:ext cx="8458200" cy="5486400"/>
          </a:xfrm>
        </p:spPr>
        <p:txBody>
          <a:bodyPr>
            <a:normAutofit lnSpcReduction="10000"/>
          </a:bodyPr>
          <a:lstStyle/>
          <a:p>
            <a:r>
              <a:rPr lang="en-US" b="1" dirty="0"/>
              <a:t>1) </a:t>
            </a:r>
            <a:r>
              <a:rPr lang="en-US" dirty="0"/>
              <a:t>For each point, place it in the cluster whose current centroid it is nearest</a:t>
            </a:r>
          </a:p>
          <a:p>
            <a:pPr lvl="8"/>
            <a:endParaRPr lang="en-US" dirty="0"/>
          </a:p>
          <a:p>
            <a:r>
              <a:rPr lang="en-US" b="1" dirty="0"/>
              <a:t>2)</a:t>
            </a:r>
            <a:r>
              <a:rPr lang="en-US" dirty="0"/>
              <a:t> After all points are assigned, update the locations of centroids of the </a:t>
            </a:r>
            <a:r>
              <a:rPr lang="en-US" b="1" i="1" dirty="0"/>
              <a:t>k</a:t>
            </a:r>
            <a:r>
              <a:rPr lang="en-US" dirty="0"/>
              <a:t> clusters</a:t>
            </a:r>
          </a:p>
          <a:p>
            <a:pPr lvl="8"/>
            <a:endParaRPr lang="en-US" dirty="0"/>
          </a:p>
          <a:p>
            <a:r>
              <a:rPr lang="en-US" b="1" dirty="0"/>
              <a:t>3) </a:t>
            </a:r>
            <a:r>
              <a:rPr lang="en-US" dirty="0"/>
              <a:t>Reassign all points to their closest centroid</a:t>
            </a:r>
          </a:p>
          <a:p>
            <a:pPr lvl="1"/>
            <a:r>
              <a:rPr lang="en-US" dirty="0"/>
              <a:t>Sometimes moves points between clusters</a:t>
            </a:r>
          </a:p>
          <a:p>
            <a:pPr lvl="8"/>
            <a:endParaRPr lang="en-US" dirty="0"/>
          </a:p>
          <a:p>
            <a:r>
              <a:rPr lang="en-US" b="1" dirty="0">
                <a:solidFill>
                  <a:srgbClr val="008000"/>
                </a:solidFill>
              </a:rPr>
              <a:t>Repeat 2 and 3 until convergence</a:t>
            </a:r>
          </a:p>
          <a:p>
            <a:pPr lvl="1"/>
            <a:r>
              <a:rPr lang="en-US" b="1" dirty="0"/>
              <a:t>Convergence:</a:t>
            </a:r>
            <a:r>
              <a:rPr lang="en-US" dirty="0"/>
              <a:t> Points don’t move between clusters and centroids stabilize</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A9141F37-5C2B-4D68-82CE-50CE5D0EBF35}" type="slidenum">
              <a:rPr lang="en-US" smtClean="0"/>
              <a:pPr/>
              <a:t>32</a:t>
            </a:fld>
            <a:endParaRPr lang="en-US"/>
          </a:p>
        </p:txBody>
      </p:sp>
    </p:spTree>
    <p:extLst>
      <p:ext uri="{BB962C8B-B14F-4D97-AF65-F5344CB8AC3E}">
        <p14:creationId xmlns:p14="http://schemas.microsoft.com/office/powerpoint/2010/main" val="3445079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Getting the </a:t>
            </a:r>
            <a:r>
              <a:rPr lang="en-US" i="1" dirty="0"/>
              <a:t>k</a:t>
            </a:r>
            <a:r>
              <a:rPr lang="en-US" dirty="0"/>
              <a:t> right</a:t>
            </a:r>
          </a:p>
        </p:txBody>
      </p:sp>
      <p:sp>
        <p:nvSpPr>
          <p:cNvPr id="43011" name="Rectangle 3"/>
          <p:cNvSpPr>
            <a:spLocks noGrp="1" noChangeArrowheads="1"/>
          </p:cNvSpPr>
          <p:nvPr>
            <p:ph idx="1"/>
          </p:nvPr>
        </p:nvSpPr>
        <p:spPr/>
        <p:txBody>
          <a:bodyPr/>
          <a:lstStyle/>
          <a:p>
            <a:pPr marL="118872" indent="0">
              <a:buNone/>
            </a:pPr>
            <a:r>
              <a:rPr lang="en-US" b="1" dirty="0">
                <a:solidFill>
                  <a:srgbClr val="0000FF"/>
                </a:solidFill>
              </a:rPr>
              <a:t>How to select </a:t>
            </a:r>
            <a:r>
              <a:rPr lang="en-US" b="1" i="1" dirty="0">
                <a:solidFill>
                  <a:srgbClr val="0000FF"/>
                </a:solidFill>
              </a:rPr>
              <a:t>k</a:t>
            </a:r>
            <a:r>
              <a:rPr lang="en-US" b="1" dirty="0">
                <a:solidFill>
                  <a:srgbClr val="0000FF"/>
                </a:solidFill>
              </a:rPr>
              <a:t>?</a:t>
            </a:r>
          </a:p>
          <a:p>
            <a:r>
              <a:rPr lang="en-US" dirty="0"/>
              <a:t>Try different </a:t>
            </a:r>
            <a:r>
              <a:rPr lang="en-US" b="1" dirty="0"/>
              <a:t>k</a:t>
            </a:r>
            <a:r>
              <a:rPr lang="en-US" dirty="0"/>
              <a:t>, looking at the change in the average distance to centroid as </a:t>
            </a:r>
            <a:r>
              <a:rPr lang="en-US" b="1" dirty="0"/>
              <a:t>k</a:t>
            </a:r>
            <a:r>
              <a:rPr lang="en-US" dirty="0"/>
              <a:t> increases</a:t>
            </a:r>
          </a:p>
          <a:p>
            <a:r>
              <a:rPr lang="en-US" dirty="0"/>
              <a:t>Average falls rapidly until right </a:t>
            </a:r>
            <a:r>
              <a:rPr lang="en-US" b="1" dirty="0"/>
              <a:t>k</a:t>
            </a:r>
            <a:r>
              <a:rPr lang="en-US" dirty="0"/>
              <a:t>, then changes little</a:t>
            </a:r>
          </a:p>
        </p:txBody>
      </p:sp>
      <p:sp>
        <p:nvSpPr>
          <p:cNvPr id="18" name="Slide Number Placeholder 5"/>
          <p:cNvSpPr>
            <a:spLocks noGrp="1"/>
          </p:cNvSpPr>
          <p:nvPr>
            <p:ph type="sldNum" sz="quarter" idx="12"/>
          </p:nvPr>
        </p:nvSpPr>
        <p:spPr/>
        <p:txBody>
          <a:bodyPr/>
          <a:lstStyle/>
          <a:p>
            <a:fld id="{49EEE50B-4A6F-417A-9DBF-423D8456220C}" type="slidenum">
              <a:rPr lang="en-US"/>
              <a:pPr/>
              <a:t>33</a:t>
            </a:fld>
            <a:endParaRPr lang="en-US"/>
          </a:p>
        </p:txBody>
      </p:sp>
      <p:grpSp>
        <p:nvGrpSpPr>
          <p:cNvPr id="4" name="Group 14"/>
          <p:cNvGrpSpPr>
            <a:grpSpLocks/>
          </p:cNvGrpSpPr>
          <p:nvPr/>
        </p:nvGrpSpPr>
        <p:grpSpPr bwMode="auto">
          <a:xfrm>
            <a:off x="3124200" y="4222749"/>
            <a:ext cx="3475038" cy="1720851"/>
            <a:chOff x="518" y="2962"/>
            <a:chExt cx="2189" cy="1084"/>
          </a:xfrm>
        </p:grpSpPr>
        <p:sp>
          <p:nvSpPr>
            <p:cNvPr id="43016" name="Text Box 8"/>
            <p:cNvSpPr txBox="1">
              <a:spLocks noChangeArrowheads="1"/>
            </p:cNvSpPr>
            <p:nvPr/>
          </p:nvSpPr>
          <p:spPr bwMode="auto">
            <a:xfrm>
              <a:off x="1814" y="3813"/>
              <a:ext cx="189" cy="233"/>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k</a:t>
              </a:r>
            </a:p>
          </p:txBody>
        </p:sp>
        <p:sp>
          <p:nvSpPr>
            <p:cNvPr id="43017" name="Text Box 9"/>
            <p:cNvSpPr txBox="1">
              <a:spLocks noChangeArrowheads="1"/>
            </p:cNvSpPr>
            <p:nvPr/>
          </p:nvSpPr>
          <p:spPr bwMode="auto">
            <a:xfrm>
              <a:off x="518" y="3408"/>
              <a:ext cx="819" cy="582"/>
            </a:xfrm>
            <a:prstGeom prst="rect">
              <a:avLst/>
            </a:prstGeom>
            <a:noFill/>
            <a:ln w="9525">
              <a:noFill/>
              <a:miter lim="800000"/>
              <a:headEnd/>
              <a:tailEnd/>
            </a:ln>
            <a:effectLst/>
          </p:spPr>
          <p:txBody>
            <a:bodyPr wrap="none">
              <a:spAutoFit/>
            </a:bodyPr>
            <a:lstStyle/>
            <a:p>
              <a:pPr algn="ctr"/>
              <a:r>
                <a:rPr lang="en-US" dirty="0">
                  <a:latin typeface="Arial" pitchFamily="34" charset="0"/>
                  <a:cs typeface="Arial" pitchFamily="34" charset="0"/>
                </a:rPr>
                <a:t>Average</a:t>
              </a:r>
            </a:p>
            <a:p>
              <a:pPr algn="ctr"/>
              <a:r>
                <a:rPr lang="en-US" dirty="0">
                  <a:latin typeface="Arial" pitchFamily="34" charset="0"/>
                  <a:cs typeface="Arial" pitchFamily="34" charset="0"/>
                </a:rPr>
                <a:t>distance to</a:t>
              </a:r>
            </a:p>
            <a:p>
              <a:pPr algn="ctr"/>
              <a:r>
                <a:rPr lang="en-US" dirty="0">
                  <a:latin typeface="Arial" pitchFamily="34" charset="0"/>
                  <a:cs typeface="Arial" pitchFamily="34" charset="0"/>
                </a:rPr>
                <a:t>centroid</a:t>
              </a:r>
            </a:p>
          </p:txBody>
        </p:sp>
        <p:sp>
          <p:nvSpPr>
            <p:cNvPr id="43018" name="Line 10"/>
            <p:cNvSpPr>
              <a:spLocks noChangeShapeType="1"/>
            </p:cNvSpPr>
            <p:nvPr/>
          </p:nvSpPr>
          <p:spPr bwMode="auto">
            <a:xfrm flipV="1">
              <a:off x="912" y="2962"/>
              <a:ext cx="0" cy="504"/>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43019" name="Line 11"/>
            <p:cNvSpPr>
              <a:spLocks noChangeShapeType="1"/>
            </p:cNvSpPr>
            <p:nvPr/>
          </p:nvSpPr>
          <p:spPr bwMode="auto">
            <a:xfrm>
              <a:off x="2064" y="3936"/>
              <a:ext cx="643"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5" name="Group 16"/>
          <p:cNvGrpSpPr>
            <a:grpSpLocks/>
          </p:cNvGrpSpPr>
          <p:nvPr/>
        </p:nvGrpSpPr>
        <p:grpSpPr bwMode="auto">
          <a:xfrm>
            <a:off x="5285112" y="4306013"/>
            <a:ext cx="1398588" cy="1109662"/>
            <a:chOff x="2544" y="2997"/>
            <a:chExt cx="881" cy="699"/>
          </a:xfrm>
        </p:grpSpPr>
        <p:sp>
          <p:nvSpPr>
            <p:cNvPr id="43020" name="Text Box 12"/>
            <p:cNvSpPr txBox="1">
              <a:spLocks noChangeArrowheads="1"/>
            </p:cNvSpPr>
            <p:nvPr/>
          </p:nvSpPr>
          <p:spPr bwMode="auto">
            <a:xfrm>
              <a:off x="2582" y="2997"/>
              <a:ext cx="843" cy="407"/>
            </a:xfrm>
            <a:prstGeom prst="rect">
              <a:avLst/>
            </a:prstGeom>
            <a:noFill/>
            <a:ln w="9525">
              <a:noFill/>
              <a:miter lim="800000"/>
              <a:headEnd/>
              <a:tailEnd/>
            </a:ln>
            <a:effectLst/>
          </p:spPr>
          <p:txBody>
            <a:bodyPr wrap="none">
              <a:spAutoFit/>
            </a:bodyPr>
            <a:lstStyle/>
            <a:p>
              <a:r>
                <a:rPr lang="en-US" b="1" dirty="0">
                  <a:solidFill>
                    <a:srgbClr val="008000"/>
                  </a:solidFill>
                  <a:latin typeface="Arial" pitchFamily="34" charset="0"/>
                  <a:cs typeface="Arial" pitchFamily="34" charset="0"/>
                </a:rPr>
                <a:t>Best value</a:t>
              </a:r>
            </a:p>
            <a:p>
              <a:r>
                <a:rPr lang="en-US" b="1" dirty="0">
                  <a:solidFill>
                    <a:srgbClr val="008000"/>
                  </a:solidFill>
                  <a:latin typeface="Arial" pitchFamily="34" charset="0"/>
                  <a:cs typeface="Arial" pitchFamily="34" charset="0"/>
                </a:rPr>
                <a:t>of </a:t>
              </a:r>
              <a:r>
                <a:rPr lang="en-US" b="1" i="1" dirty="0">
                  <a:solidFill>
                    <a:srgbClr val="008000"/>
                  </a:solidFill>
                  <a:latin typeface="Arial" pitchFamily="34" charset="0"/>
                  <a:cs typeface="Arial" pitchFamily="34" charset="0"/>
                </a:rPr>
                <a:t>k</a:t>
              </a:r>
            </a:p>
          </p:txBody>
        </p:sp>
        <p:sp>
          <p:nvSpPr>
            <p:cNvPr id="43021" name="Line 13"/>
            <p:cNvSpPr>
              <a:spLocks noChangeShapeType="1"/>
            </p:cNvSpPr>
            <p:nvPr/>
          </p:nvSpPr>
          <p:spPr bwMode="auto">
            <a:xfrm>
              <a:off x="2544" y="3360"/>
              <a:ext cx="0" cy="336"/>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8" name="Freeform 7"/>
          <p:cNvSpPr/>
          <p:nvPr/>
        </p:nvSpPr>
        <p:spPr>
          <a:xfrm>
            <a:off x="4418687" y="4123013"/>
            <a:ext cx="2080671" cy="1401715"/>
          </a:xfrm>
          <a:custGeom>
            <a:avLst/>
            <a:gdLst>
              <a:gd name="connsiteX0" fmla="*/ 0 w 2080671"/>
              <a:gd name="connsiteY0" fmla="*/ 0 h 1401715"/>
              <a:gd name="connsiteX1" fmla="*/ 186166 w 2080671"/>
              <a:gd name="connsiteY1" fmla="*/ 865121 h 1401715"/>
              <a:gd name="connsiteX2" fmla="*/ 427085 w 2080671"/>
              <a:gd name="connsiteY2" fmla="*/ 1144369 h 1401715"/>
              <a:gd name="connsiteX3" fmla="*/ 848695 w 2080671"/>
              <a:gd name="connsiteY3" fmla="*/ 1357912 h 1401715"/>
              <a:gd name="connsiteX4" fmla="*/ 1226501 w 2080671"/>
              <a:gd name="connsiteY4" fmla="*/ 1401715 h 1401715"/>
              <a:gd name="connsiteX5" fmla="*/ 1768570 w 2080671"/>
              <a:gd name="connsiteY5" fmla="*/ 1401715 h 1401715"/>
              <a:gd name="connsiteX6" fmla="*/ 2080671 w 2080671"/>
              <a:gd name="connsiteY6" fmla="*/ 1401715 h 140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0671" h="1401715">
                <a:moveTo>
                  <a:pt x="0" y="0"/>
                </a:moveTo>
                <a:lnTo>
                  <a:pt x="186166" y="865121"/>
                </a:lnTo>
                <a:lnTo>
                  <a:pt x="427085" y="1144369"/>
                </a:lnTo>
                <a:lnTo>
                  <a:pt x="848695" y="1357912"/>
                </a:lnTo>
                <a:lnTo>
                  <a:pt x="1226501" y="1401715"/>
                </a:lnTo>
                <a:lnTo>
                  <a:pt x="1768570" y="1401715"/>
                </a:lnTo>
                <a:lnTo>
                  <a:pt x="2080671" y="1401715"/>
                </a:lnTo>
              </a:path>
            </a:pathLst>
          </a:custGeom>
          <a:no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68850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Example: Picking </a:t>
            </a:r>
            <a:r>
              <a:rPr lang="en-US" i="1" dirty="0"/>
              <a:t>k</a:t>
            </a:r>
          </a:p>
        </p:txBody>
      </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4"/>
          <p:cNvSpPr>
            <a:spLocks noGrp="1"/>
          </p:cNvSpPr>
          <p:nvPr>
            <p:ph type="sldNum" sz="quarter" idx="12"/>
          </p:nvPr>
        </p:nvSpPr>
        <p:spPr/>
        <p:txBody>
          <a:bodyPr/>
          <a:lstStyle/>
          <a:p>
            <a:fld id="{7611FEFE-B5EF-4A0A-BC90-B389A674A5A2}" type="slidenum">
              <a:rPr lang="en-US"/>
              <a:pPr/>
              <a:t>34</a:t>
            </a:fld>
            <a:endParaRPr lang="en-US"/>
          </a:p>
        </p:txBody>
      </p:sp>
      <p:sp>
        <p:nvSpPr>
          <p:cNvPr id="44035"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4036"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4037"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4038"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4039"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4040" name="Oval 8"/>
          <p:cNvSpPr>
            <a:spLocks noChangeArrowheads="1"/>
          </p:cNvSpPr>
          <p:nvPr/>
        </p:nvSpPr>
        <p:spPr bwMode="auto">
          <a:xfrm>
            <a:off x="2438400" y="1600200"/>
            <a:ext cx="5334000" cy="3048000"/>
          </a:xfrm>
          <a:prstGeom prst="ellipse">
            <a:avLst/>
          </a:prstGeom>
          <a:solidFill>
            <a:srgbClr val="CCFFCC">
              <a:alpha val="50000"/>
            </a:srgbClr>
          </a:solidFill>
          <a:ln w="9525">
            <a:solidFill>
              <a:schemeClr val="tx1"/>
            </a:solidFill>
            <a:round/>
            <a:headEnd/>
            <a:tailEnd/>
          </a:ln>
          <a:effectLst/>
        </p:spPr>
        <p:txBody>
          <a:bodyPr wrap="none" anchor="ctr"/>
          <a:lstStyle/>
          <a:p>
            <a:endParaRPr lang="en-US"/>
          </a:p>
        </p:txBody>
      </p:sp>
      <p:sp>
        <p:nvSpPr>
          <p:cNvPr id="44041"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grpSp>
        <p:nvGrpSpPr>
          <p:cNvPr id="2" name="Group 16"/>
          <p:cNvGrpSpPr>
            <a:grpSpLocks/>
          </p:cNvGrpSpPr>
          <p:nvPr/>
        </p:nvGrpSpPr>
        <p:grpSpPr bwMode="auto">
          <a:xfrm>
            <a:off x="441325" y="1709738"/>
            <a:ext cx="5959475" cy="2328862"/>
            <a:chOff x="278" y="1077"/>
            <a:chExt cx="3754" cy="1467"/>
          </a:xfrm>
        </p:grpSpPr>
        <p:sp>
          <p:nvSpPr>
            <p:cNvPr id="44042" name="Line 10"/>
            <p:cNvSpPr>
              <a:spLocks noChangeShapeType="1"/>
            </p:cNvSpPr>
            <p:nvPr/>
          </p:nvSpPr>
          <p:spPr bwMode="auto">
            <a:xfrm flipH="1" flipV="1">
              <a:off x="2112" y="1728"/>
              <a:ext cx="1056" cy="288"/>
            </a:xfrm>
            <a:prstGeom prst="line">
              <a:avLst/>
            </a:prstGeom>
            <a:noFill/>
            <a:ln w="9525">
              <a:solidFill>
                <a:schemeClr val="tx1"/>
              </a:solidFill>
              <a:round/>
              <a:headEnd/>
              <a:tailEnd/>
            </a:ln>
            <a:effectLst/>
          </p:spPr>
          <p:txBody>
            <a:bodyPr/>
            <a:lstStyle/>
            <a:p>
              <a:endParaRPr lang="en-US"/>
            </a:p>
          </p:txBody>
        </p:sp>
        <p:sp>
          <p:nvSpPr>
            <p:cNvPr id="44043" name="Line 11"/>
            <p:cNvSpPr>
              <a:spLocks noChangeShapeType="1"/>
            </p:cNvSpPr>
            <p:nvPr/>
          </p:nvSpPr>
          <p:spPr bwMode="auto">
            <a:xfrm flipH="1">
              <a:off x="2112" y="2016"/>
              <a:ext cx="1056" cy="384"/>
            </a:xfrm>
            <a:prstGeom prst="line">
              <a:avLst/>
            </a:prstGeom>
            <a:noFill/>
            <a:ln w="9525">
              <a:solidFill>
                <a:schemeClr val="tx1"/>
              </a:solidFill>
              <a:round/>
              <a:headEnd/>
              <a:tailEnd/>
            </a:ln>
            <a:effectLst/>
          </p:spPr>
          <p:txBody>
            <a:bodyPr/>
            <a:lstStyle/>
            <a:p>
              <a:endParaRPr lang="en-US"/>
            </a:p>
          </p:txBody>
        </p:sp>
        <p:sp>
          <p:nvSpPr>
            <p:cNvPr id="44044" name="Line 12"/>
            <p:cNvSpPr>
              <a:spLocks noChangeShapeType="1"/>
            </p:cNvSpPr>
            <p:nvPr/>
          </p:nvSpPr>
          <p:spPr bwMode="auto">
            <a:xfrm>
              <a:off x="3168" y="2016"/>
              <a:ext cx="864" cy="528"/>
            </a:xfrm>
            <a:prstGeom prst="line">
              <a:avLst/>
            </a:prstGeom>
            <a:noFill/>
            <a:ln w="9525">
              <a:solidFill>
                <a:schemeClr val="tx1"/>
              </a:solidFill>
              <a:round/>
              <a:headEnd/>
              <a:tailEnd/>
            </a:ln>
            <a:effectLst/>
          </p:spPr>
          <p:txBody>
            <a:bodyPr/>
            <a:lstStyle/>
            <a:p>
              <a:endParaRPr lang="en-US"/>
            </a:p>
          </p:txBody>
        </p:sp>
        <p:sp>
          <p:nvSpPr>
            <p:cNvPr id="44045" name="Line 13"/>
            <p:cNvSpPr>
              <a:spLocks noChangeShapeType="1"/>
            </p:cNvSpPr>
            <p:nvPr/>
          </p:nvSpPr>
          <p:spPr bwMode="auto">
            <a:xfrm flipV="1">
              <a:off x="3168" y="1680"/>
              <a:ext cx="720" cy="336"/>
            </a:xfrm>
            <a:prstGeom prst="line">
              <a:avLst/>
            </a:prstGeom>
            <a:noFill/>
            <a:ln w="9525">
              <a:solidFill>
                <a:schemeClr val="tx1"/>
              </a:solidFill>
              <a:round/>
              <a:headEnd/>
              <a:tailEnd/>
            </a:ln>
            <a:effectLst/>
          </p:spPr>
          <p:txBody>
            <a:bodyPr/>
            <a:lstStyle/>
            <a:p>
              <a:endParaRPr lang="en-US"/>
            </a:p>
          </p:txBody>
        </p:sp>
        <p:sp>
          <p:nvSpPr>
            <p:cNvPr id="44046" name="Line 14"/>
            <p:cNvSpPr>
              <a:spLocks noChangeShapeType="1"/>
            </p:cNvSpPr>
            <p:nvPr/>
          </p:nvSpPr>
          <p:spPr bwMode="auto">
            <a:xfrm flipV="1">
              <a:off x="3168" y="1200"/>
              <a:ext cx="816" cy="816"/>
            </a:xfrm>
            <a:prstGeom prst="line">
              <a:avLst/>
            </a:prstGeom>
            <a:noFill/>
            <a:ln w="9525">
              <a:solidFill>
                <a:schemeClr val="tx1"/>
              </a:solidFill>
              <a:round/>
              <a:headEnd/>
              <a:tailEnd/>
            </a:ln>
            <a:effectLst/>
          </p:spPr>
          <p:txBody>
            <a:bodyPr/>
            <a:lstStyle/>
            <a:p>
              <a:endParaRPr lang="en-US"/>
            </a:p>
          </p:txBody>
        </p:sp>
        <p:sp>
          <p:nvSpPr>
            <p:cNvPr id="44047" name="Text Box 15"/>
            <p:cNvSpPr txBox="1">
              <a:spLocks noChangeArrowheads="1"/>
            </p:cNvSpPr>
            <p:nvPr/>
          </p:nvSpPr>
          <p:spPr bwMode="auto">
            <a:xfrm>
              <a:off x="278" y="1077"/>
              <a:ext cx="914" cy="834"/>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Too few;</a:t>
              </a:r>
            </a:p>
            <a:p>
              <a:r>
                <a:rPr lang="en-US" sz="2000" dirty="0">
                  <a:solidFill>
                    <a:srgbClr val="008000"/>
                  </a:solidFill>
                  <a:latin typeface="Arial" pitchFamily="34" charset="0"/>
                  <a:cs typeface="Arial" pitchFamily="34" charset="0"/>
                </a:rPr>
                <a:t>many long</a:t>
              </a:r>
            </a:p>
            <a:p>
              <a:r>
                <a:rPr lang="en-US" sz="2000" dirty="0">
                  <a:solidFill>
                    <a:srgbClr val="008000"/>
                  </a:solidFill>
                  <a:latin typeface="Arial" pitchFamily="34" charset="0"/>
                  <a:cs typeface="Arial" pitchFamily="34" charset="0"/>
                </a:rPr>
                <a:t>distances</a:t>
              </a:r>
            </a:p>
            <a:p>
              <a:r>
                <a:rPr lang="en-US" sz="2000" dirty="0">
                  <a:solidFill>
                    <a:srgbClr val="008000"/>
                  </a:solidFill>
                  <a:latin typeface="Arial" pitchFamily="34" charset="0"/>
                  <a:cs typeface="Arial" pitchFamily="34" charset="0"/>
                </a:rPr>
                <a:t>to </a:t>
              </a:r>
              <a:r>
                <a:rPr lang="en-US" sz="2000" dirty="0" err="1">
                  <a:solidFill>
                    <a:srgbClr val="008000"/>
                  </a:solidFill>
                  <a:latin typeface="Arial" pitchFamily="34" charset="0"/>
                  <a:cs typeface="Arial" pitchFamily="34" charset="0"/>
                </a:rPr>
                <a:t>centroid</a:t>
              </a:r>
              <a:r>
                <a:rPr lang="en-US" sz="2000" dirty="0">
                  <a:solidFill>
                    <a:srgbClr val="008000"/>
                  </a:solidFill>
                  <a:latin typeface="Arial" pitchFamily="34" charset="0"/>
                  <a:cs typeface="Arial" pitchFamily="34" charset="0"/>
                </a:rPr>
                <a:t>.</a:t>
              </a:r>
            </a:p>
          </p:txBody>
        </p:sp>
      </p:grpSp>
    </p:spTree>
    <p:extLst>
      <p:ext uri="{BB962C8B-B14F-4D97-AF65-F5344CB8AC3E}">
        <p14:creationId xmlns:p14="http://schemas.microsoft.com/office/powerpoint/2010/main" val="27773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Example: Picking </a:t>
            </a:r>
            <a:r>
              <a:rPr lang="en-US" i="1" dirty="0"/>
              <a:t>k</a:t>
            </a:r>
          </a:p>
        </p:txBody>
      </p:sp>
      <p:sp>
        <p:nvSpPr>
          <p:cNvPr id="28" name="Footer Placeholder 27"/>
          <p:cNvSpPr>
            <a:spLocks noGrp="1"/>
          </p:cNvSpPr>
          <p:nvPr>
            <p:ph type="ftr" sz="quarter" idx="11"/>
          </p:nvPr>
        </p:nvSpPr>
        <p:spPr/>
        <p:txBody>
          <a:bodyPr/>
          <a:lstStyle/>
          <a:p>
            <a:r>
              <a:rPr lang="en-US"/>
              <a:t>J. Leskovec, A. Rajaraman, J. Ullman: Mining of Massive Datasets, http://www.mmds.org</a:t>
            </a:r>
          </a:p>
        </p:txBody>
      </p:sp>
      <p:sp>
        <p:nvSpPr>
          <p:cNvPr id="22" name="Slide Number Placeholder 4"/>
          <p:cNvSpPr>
            <a:spLocks noGrp="1"/>
          </p:cNvSpPr>
          <p:nvPr>
            <p:ph type="sldNum" sz="quarter" idx="12"/>
          </p:nvPr>
        </p:nvSpPr>
        <p:spPr/>
        <p:txBody>
          <a:bodyPr/>
          <a:lstStyle/>
          <a:p>
            <a:fld id="{BBC48728-C218-458F-B62F-E7308ADF4A87}" type="slidenum">
              <a:rPr lang="en-US" smtClean="0"/>
              <a:pPr/>
              <a:t>35</a:t>
            </a:fld>
            <a:endParaRPr lang="en-US"/>
          </a:p>
        </p:txBody>
      </p:sp>
      <p:sp>
        <p:nvSpPr>
          <p:cNvPr id="47107"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7108"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7109"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7110"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7111"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7113"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sp>
        <p:nvSpPr>
          <p:cNvPr id="47121" name="Oval 17"/>
          <p:cNvSpPr>
            <a:spLocks noChangeArrowheads="1"/>
          </p:cNvSpPr>
          <p:nvPr/>
        </p:nvSpPr>
        <p:spPr bwMode="auto">
          <a:xfrm>
            <a:off x="2743200" y="2514600"/>
            <a:ext cx="1905000" cy="1905000"/>
          </a:xfrm>
          <a:prstGeom prst="ellipse">
            <a:avLst/>
          </a:prstGeom>
          <a:solidFill>
            <a:srgbClr val="CCFFFF">
              <a:alpha val="50000"/>
            </a:srgbClr>
          </a:solidFill>
          <a:ln w="9525">
            <a:solidFill>
              <a:schemeClr val="tx1"/>
            </a:solidFill>
            <a:round/>
            <a:headEnd/>
            <a:tailEnd/>
          </a:ln>
          <a:effectLst/>
        </p:spPr>
        <p:txBody>
          <a:bodyPr wrap="none" anchor="ctr"/>
          <a:lstStyle/>
          <a:p>
            <a:endParaRPr lang="en-US"/>
          </a:p>
        </p:txBody>
      </p:sp>
      <p:sp>
        <p:nvSpPr>
          <p:cNvPr id="47122" name="Oval 18"/>
          <p:cNvSpPr>
            <a:spLocks noChangeArrowheads="1"/>
          </p:cNvSpPr>
          <p:nvPr/>
        </p:nvSpPr>
        <p:spPr bwMode="auto">
          <a:xfrm>
            <a:off x="4648200" y="1447800"/>
            <a:ext cx="2819400" cy="2895600"/>
          </a:xfrm>
          <a:prstGeom prst="ellipse">
            <a:avLst/>
          </a:prstGeom>
          <a:solidFill>
            <a:srgbClr val="FF99CC">
              <a:alpha val="50000"/>
            </a:srgbClr>
          </a:solidFill>
          <a:ln w="9525">
            <a:solidFill>
              <a:schemeClr val="tx1"/>
            </a:solidFill>
            <a:round/>
            <a:headEnd/>
            <a:tailEnd/>
          </a:ln>
          <a:effectLst/>
        </p:spPr>
        <p:txBody>
          <a:bodyPr wrap="none" anchor="ctr"/>
          <a:lstStyle/>
          <a:p>
            <a:endParaRPr lang="en-US"/>
          </a:p>
        </p:txBody>
      </p:sp>
      <p:grpSp>
        <p:nvGrpSpPr>
          <p:cNvPr id="2" name="Group 29"/>
          <p:cNvGrpSpPr>
            <a:grpSpLocks/>
          </p:cNvGrpSpPr>
          <p:nvPr/>
        </p:nvGrpSpPr>
        <p:grpSpPr bwMode="auto">
          <a:xfrm>
            <a:off x="669925" y="1862138"/>
            <a:ext cx="5807075" cy="4081462"/>
            <a:chOff x="422" y="1173"/>
            <a:chExt cx="3658" cy="2571"/>
          </a:xfrm>
        </p:grpSpPr>
        <p:sp>
          <p:nvSpPr>
            <p:cNvPr id="47123" name="Line 19"/>
            <p:cNvSpPr>
              <a:spLocks noChangeShapeType="1"/>
            </p:cNvSpPr>
            <p:nvPr/>
          </p:nvSpPr>
          <p:spPr bwMode="auto">
            <a:xfrm flipH="1" flipV="1">
              <a:off x="2112" y="1968"/>
              <a:ext cx="192" cy="192"/>
            </a:xfrm>
            <a:prstGeom prst="line">
              <a:avLst/>
            </a:prstGeom>
            <a:noFill/>
            <a:ln w="9525">
              <a:solidFill>
                <a:schemeClr val="tx1"/>
              </a:solidFill>
              <a:round/>
              <a:headEnd/>
              <a:tailEnd/>
            </a:ln>
            <a:effectLst/>
          </p:spPr>
          <p:txBody>
            <a:bodyPr/>
            <a:lstStyle/>
            <a:p>
              <a:endParaRPr lang="en-US"/>
            </a:p>
          </p:txBody>
        </p:sp>
        <p:sp>
          <p:nvSpPr>
            <p:cNvPr id="47124" name="Line 20"/>
            <p:cNvSpPr>
              <a:spLocks noChangeShapeType="1"/>
            </p:cNvSpPr>
            <p:nvPr/>
          </p:nvSpPr>
          <p:spPr bwMode="auto">
            <a:xfrm flipV="1">
              <a:off x="2304" y="1968"/>
              <a:ext cx="336" cy="192"/>
            </a:xfrm>
            <a:prstGeom prst="line">
              <a:avLst/>
            </a:prstGeom>
            <a:noFill/>
            <a:ln w="9525">
              <a:solidFill>
                <a:schemeClr val="tx1"/>
              </a:solidFill>
              <a:round/>
              <a:headEnd/>
              <a:tailEnd/>
            </a:ln>
            <a:effectLst/>
          </p:spPr>
          <p:txBody>
            <a:bodyPr/>
            <a:lstStyle/>
            <a:p>
              <a:endParaRPr lang="en-US"/>
            </a:p>
          </p:txBody>
        </p:sp>
        <p:sp>
          <p:nvSpPr>
            <p:cNvPr id="47125" name="Line 21"/>
            <p:cNvSpPr>
              <a:spLocks noChangeShapeType="1"/>
            </p:cNvSpPr>
            <p:nvPr/>
          </p:nvSpPr>
          <p:spPr bwMode="auto">
            <a:xfrm flipH="1">
              <a:off x="2208" y="2160"/>
              <a:ext cx="96" cy="384"/>
            </a:xfrm>
            <a:prstGeom prst="line">
              <a:avLst/>
            </a:prstGeom>
            <a:noFill/>
            <a:ln w="9525">
              <a:solidFill>
                <a:schemeClr val="tx1"/>
              </a:solidFill>
              <a:round/>
              <a:headEnd/>
              <a:tailEnd/>
            </a:ln>
            <a:effectLst/>
          </p:spPr>
          <p:txBody>
            <a:bodyPr/>
            <a:lstStyle/>
            <a:p>
              <a:endParaRPr lang="en-US"/>
            </a:p>
          </p:txBody>
        </p:sp>
        <p:sp>
          <p:nvSpPr>
            <p:cNvPr id="47126" name="Line 22"/>
            <p:cNvSpPr>
              <a:spLocks noChangeShapeType="1"/>
            </p:cNvSpPr>
            <p:nvPr/>
          </p:nvSpPr>
          <p:spPr bwMode="auto">
            <a:xfrm flipH="1" flipV="1">
              <a:off x="3120" y="3408"/>
              <a:ext cx="192" cy="48"/>
            </a:xfrm>
            <a:prstGeom prst="line">
              <a:avLst/>
            </a:prstGeom>
            <a:noFill/>
            <a:ln w="9525">
              <a:solidFill>
                <a:schemeClr val="tx1"/>
              </a:solidFill>
              <a:round/>
              <a:headEnd/>
              <a:tailEnd/>
            </a:ln>
            <a:effectLst/>
          </p:spPr>
          <p:txBody>
            <a:bodyPr/>
            <a:lstStyle/>
            <a:p>
              <a:endParaRPr lang="en-US"/>
            </a:p>
          </p:txBody>
        </p:sp>
        <p:sp>
          <p:nvSpPr>
            <p:cNvPr id="47127" name="Line 23"/>
            <p:cNvSpPr>
              <a:spLocks noChangeShapeType="1"/>
            </p:cNvSpPr>
            <p:nvPr/>
          </p:nvSpPr>
          <p:spPr bwMode="auto">
            <a:xfrm flipV="1">
              <a:off x="3312" y="3168"/>
              <a:ext cx="336" cy="288"/>
            </a:xfrm>
            <a:prstGeom prst="line">
              <a:avLst/>
            </a:prstGeom>
            <a:noFill/>
            <a:ln w="9525">
              <a:solidFill>
                <a:schemeClr val="tx1"/>
              </a:solidFill>
              <a:round/>
              <a:headEnd/>
              <a:tailEnd/>
            </a:ln>
            <a:effectLst/>
          </p:spPr>
          <p:txBody>
            <a:bodyPr/>
            <a:lstStyle/>
            <a:p>
              <a:endParaRPr lang="en-US"/>
            </a:p>
          </p:txBody>
        </p:sp>
        <p:sp>
          <p:nvSpPr>
            <p:cNvPr id="47128" name="Line 24"/>
            <p:cNvSpPr>
              <a:spLocks noChangeShapeType="1"/>
            </p:cNvSpPr>
            <p:nvPr/>
          </p:nvSpPr>
          <p:spPr bwMode="auto">
            <a:xfrm>
              <a:off x="3312" y="3456"/>
              <a:ext cx="96" cy="288"/>
            </a:xfrm>
            <a:prstGeom prst="line">
              <a:avLst/>
            </a:prstGeom>
            <a:noFill/>
            <a:ln w="9525">
              <a:solidFill>
                <a:schemeClr val="tx1"/>
              </a:solidFill>
              <a:round/>
              <a:headEnd/>
              <a:tailEnd/>
            </a:ln>
            <a:effectLst/>
          </p:spPr>
          <p:txBody>
            <a:bodyPr/>
            <a:lstStyle/>
            <a:p>
              <a:endParaRPr lang="en-US"/>
            </a:p>
          </p:txBody>
        </p:sp>
        <p:sp>
          <p:nvSpPr>
            <p:cNvPr id="47129" name="Line 25"/>
            <p:cNvSpPr>
              <a:spLocks noChangeShapeType="1"/>
            </p:cNvSpPr>
            <p:nvPr/>
          </p:nvSpPr>
          <p:spPr bwMode="auto">
            <a:xfrm flipH="1" flipV="1">
              <a:off x="3312" y="1296"/>
              <a:ext cx="480" cy="528"/>
            </a:xfrm>
            <a:prstGeom prst="line">
              <a:avLst/>
            </a:prstGeom>
            <a:noFill/>
            <a:ln w="9525">
              <a:solidFill>
                <a:schemeClr val="tx1"/>
              </a:solidFill>
              <a:round/>
              <a:headEnd/>
              <a:tailEnd/>
            </a:ln>
            <a:effectLst/>
          </p:spPr>
          <p:txBody>
            <a:bodyPr/>
            <a:lstStyle/>
            <a:p>
              <a:endParaRPr lang="en-US"/>
            </a:p>
          </p:txBody>
        </p:sp>
        <p:sp>
          <p:nvSpPr>
            <p:cNvPr id="47130" name="Line 26"/>
            <p:cNvSpPr>
              <a:spLocks noChangeShapeType="1"/>
            </p:cNvSpPr>
            <p:nvPr/>
          </p:nvSpPr>
          <p:spPr bwMode="auto">
            <a:xfrm>
              <a:off x="3792" y="1824"/>
              <a:ext cx="288" cy="0"/>
            </a:xfrm>
            <a:prstGeom prst="line">
              <a:avLst/>
            </a:prstGeom>
            <a:noFill/>
            <a:ln w="9525">
              <a:solidFill>
                <a:schemeClr val="tx1"/>
              </a:solidFill>
              <a:round/>
              <a:headEnd/>
              <a:tailEnd/>
            </a:ln>
            <a:effectLst/>
          </p:spPr>
          <p:txBody>
            <a:bodyPr/>
            <a:lstStyle/>
            <a:p>
              <a:endParaRPr lang="en-US"/>
            </a:p>
          </p:txBody>
        </p:sp>
        <p:sp>
          <p:nvSpPr>
            <p:cNvPr id="47131" name="Line 27"/>
            <p:cNvSpPr>
              <a:spLocks noChangeShapeType="1"/>
            </p:cNvSpPr>
            <p:nvPr/>
          </p:nvSpPr>
          <p:spPr bwMode="auto">
            <a:xfrm>
              <a:off x="3792" y="1824"/>
              <a:ext cx="144" cy="384"/>
            </a:xfrm>
            <a:prstGeom prst="line">
              <a:avLst/>
            </a:prstGeom>
            <a:noFill/>
            <a:ln w="9525">
              <a:solidFill>
                <a:schemeClr val="tx1"/>
              </a:solidFill>
              <a:round/>
              <a:headEnd/>
              <a:tailEnd/>
            </a:ln>
            <a:effectLst/>
          </p:spPr>
          <p:txBody>
            <a:bodyPr/>
            <a:lstStyle/>
            <a:p>
              <a:endParaRPr lang="en-US"/>
            </a:p>
          </p:txBody>
        </p:sp>
        <p:sp>
          <p:nvSpPr>
            <p:cNvPr id="47132" name="Text Box 28"/>
            <p:cNvSpPr txBox="1">
              <a:spLocks noChangeArrowheads="1"/>
            </p:cNvSpPr>
            <p:nvPr/>
          </p:nvSpPr>
          <p:spPr bwMode="auto">
            <a:xfrm>
              <a:off x="422" y="1173"/>
              <a:ext cx="985" cy="640"/>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Just right;</a:t>
              </a:r>
            </a:p>
            <a:p>
              <a:r>
                <a:rPr lang="en-US" sz="2000" dirty="0">
                  <a:solidFill>
                    <a:srgbClr val="008000"/>
                  </a:solidFill>
                  <a:latin typeface="Arial" pitchFamily="34" charset="0"/>
                  <a:cs typeface="Arial" pitchFamily="34" charset="0"/>
                </a:rPr>
                <a:t>distances</a:t>
              </a:r>
            </a:p>
            <a:p>
              <a:r>
                <a:rPr lang="en-US" sz="2000" dirty="0">
                  <a:solidFill>
                    <a:srgbClr val="008000"/>
                  </a:solidFill>
                  <a:latin typeface="Arial" pitchFamily="34" charset="0"/>
                  <a:cs typeface="Arial" pitchFamily="34" charset="0"/>
                </a:rPr>
                <a:t>rather short.</a:t>
              </a:r>
            </a:p>
          </p:txBody>
        </p:sp>
      </p:grpSp>
    </p:spTree>
    <p:extLst>
      <p:ext uri="{BB962C8B-B14F-4D97-AF65-F5344CB8AC3E}">
        <p14:creationId xmlns:p14="http://schemas.microsoft.com/office/powerpoint/2010/main" val="3733803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Example: Picking </a:t>
            </a:r>
            <a:r>
              <a:rPr lang="en-US" i="1" dirty="0"/>
              <a:t>k</a:t>
            </a:r>
          </a:p>
        </p:txBody>
      </p:sp>
      <p:sp>
        <p:nvSpPr>
          <p:cNvPr id="23" name="Footer Placeholder 22"/>
          <p:cNvSpPr>
            <a:spLocks noGrp="1"/>
          </p:cNvSpPr>
          <p:nvPr>
            <p:ph type="ftr" sz="quarter" idx="11"/>
          </p:nvPr>
        </p:nvSpPr>
        <p:spPr/>
        <p:txBody>
          <a:bodyPr/>
          <a:lstStyle/>
          <a:p>
            <a:r>
              <a:rPr lang="en-US"/>
              <a:t>J. Leskovec, A. Rajaraman, J. Ullman: Mining of Massive Datasets, http://www.mmds.org</a:t>
            </a:r>
          </a:p>
        </p:txBody>
      </p:sp>
      <p:sp>
        <p:nvSpPr>
          <p:cNvPr id="20" name="Slide Number Placeholder 4"/>
          <p:cNvSpPr>
            <a:spLocks noGrp="1"/>
          </p:cNvSpPr>
          <p:nvPr>
            <p:ph type="sldNum" sz="quarter" idx="12"/>
          </p:nvPr>
        </p:nvSpPr>
        <p:spPr/>
        <p:txBody>
          <a:bodyPr/>
          <a:lstStyle/>
          <a:p>
            <a:fld id="{F2AE27D7-CC6A-4EDE-AD37-64C22A802CBE}" type="slidenum">
              <a:rPr lang="en-US"/>
              <a:pPr/>
              <a:t>36</a:t>
            </a:fld>
            <a:endParaRPr lang="en-US"/>
          </a:p>
        </p:txBody>
      </p:sp>
      <p:sp>
        <p:nvSpPr>
          <p:cNvPr id="48131"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48132"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48133"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48134"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8135"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48137" name="Oval 9"/>
          <p:cNvSpPr>
            <a:spLocks noChangeArrowheads="1"/>
          </p:cNvSpPr>
          <p:nvPr/>
        </p:nvSpPr>
        <p:spPr bwMode="auto">
          <a:xfrm>
            <a:off x="3505200" y="4724400"/>
            <a:ext cx="3581400" cy="1676400"/>
          </a:xfrm>
          <a:prstGeom prst="ellipse">
            <a:avLst/>
          </a:prstGeom>
          <a:solidFill>
            <a:srgbClr val="FFFF99">
              <a:alpha val="50000"/>
            </a:srgbClr>
          </a:solidFill>
          <a:ln w="9525">
            <a:solidFill>
              <a:schemeClr val="tx1"/>
            </a:solidFill>
            <a:round/>
            <a:headEnd/>
            <a:tailEnd/>
          </a:ln>
          <a:effectLst/>
        </p:spPr>
        <p:txBody>
          <a:bodyPr wrap="none" anchor="ctr"/>
          <a:lstStyle/>
          <a:p>
            <a:endParaRPr lang="en-US"/>
          </a:p>
        </p:txBody>
      </p:sp>
      <p:sp>
        <p:nvSpPr>
          <p:cNvPr id="48145" name="Oval 17"/>
          <p:cNvSpPr>
            <a:spLocks noChangeArrowheads="1"/>
          </p:cNvSpPr>
          <p:nvPr/>
        </p:nvSpPr>
        <p:spPr bwMode="auto">
          <a:xfrm>
            <a:off x="2819400" y="2514600"/>
            <a:ext cx="1752600" cy="1905000"/>
          </a:xfrm>
          <a:prstGeom prst="ellipse">
            <a:avLst/>
          </a:prstGeom>
          <a:solidFill>
            <a:srgbClr val="CCFFCC">
              <a:alpha val="50000"/>
            </a:srgbClr>
          </a:solidFill>
          <a:ln w="9525">
            <a:solidFill>
              <a:schemeClr val="tx1"/>
            </a:solidFill>
            <a:round/>
            <a:headEnd/>
            <a:tailEnd/>
          </a:ln>
          <a:effectLst/>
        </p:spPr>
        <p:txBody>
          <a:bodyPr wrap="none" anchor="ctr"/>
          <a:lstStyle/>
          <a:p>
            <a:endParaRPr lang="en-US"/>
          </a:p>
        </p:txBody>
      </p:sp>
      <p:sp>
        <p:nvSpPr>
          <p:cNvPr id="48146" name="Oval 18"/>
          <p:cNvSpPr>
            <a:spLocks noChangeArrowheads="1"/>
          </p:cNvSpPr>
          <p:nvPr/>
        </p:nvSpPr>
        <p:spPr bwMode="auto">
          <a:xfrm>
            <a:off x="5029200" y="1524000"/>
            <a:ext cx="2133600" cy="1600200"/>
          </a:xfrm>
          <a:prstGeom prst="ellipse">
            <a:avLst/>
          </a:prstGeom>
          <a:solidFill>
            <a:srgbClr val="CC99FF">
              <a:alpha val="50000"/>
            </a:srgbClr>
          </a:solidFill>
          <a:ln w="9525">
            <a:solidFill>
              <a:schemeClr val="tx1"/>
            </a:solidFill>
            <a:round/>
            <a:headEnd/>
            <a:tailEnd/>
          </a:ln>
          <a:effectLst/>
        </p:spPr>
        <p:txBody>
          <a:bodyPr wrap="none" anchor="ctr"/>
          <a:lstStyle/>
          <a:p>
            <a:endParaRPr lang="en-US"/>
          </a:p>
        </p:txBody>
      </p:sp>
      <p:sp>
        <p:nvSpPr>
          <p:cNvPr id="48147" name="Oval 19"/>
          <p:cNvSpPr>
            <a:spLocks noChangeArrowheads="1"/>
          </p:cNvSpPr>
          <p:nvPr/>
        </p:nvSpPr>
        <p:spPr bwMode="auto">
          <a:xfrm>
            <a:off x="5867400" y="3200400"/>
            <a:ext cx="990600" cy="1066800"/>
          </a:xfrm>
          <a:prstGeom prst="ellipse">
            <a:avLst/>
          </a:prstGeom>
          <a:solidFill>
            <a:srgbClr val="99CCFF">
              <a:alpha val="50000"/>
            </a:srgbClr>
          </a:solidFill>
          <a:ln w="9525">
            <a:solidFill>
              <a:schemeClr val="tx1"/>
            </a:solidFill>
            <a:round/>
            <a:headEnd/>
            <a:tailEnd/>
          </a:ln>
          <a:effectLst/>
        </p:spPr>
        <p:txBody>
          <a:bodyPr wrap="none" anchor="ctr"/>
          <a:lstStyle/>
          <a:p>
            <a:endParaRPr lang="en-US"/>
          </a:p>
        </p:txBody>
      </p:sp>
      <p:grpSp>
        <p:nvGrpSpPr>
          <p:cNvPr id="2" name="Group 28"/>
          <p:cNvGrpSpPr>
            <a:grpSpLocks/>
          </p:cNvGrpSpPr>
          <p:nvPr/>
        </p:nvGrpSpPr>
        <p:grpSpPr bwMode="auto">
          <a:xfrm>
            <a:off x="593725" y="1633538"/>
            <a:ext cx="5959475" cy="2328862"/>
            <a:chOff x="374" y="1029"/>
            <a:chExt cx="3754" cy="1467"/>
          </a:xfrm>
        </p:grpSpPr>
        <p:sp>
          <p:nvSpPr>
            <p:cNvPr id="48148" name="Line 20"/>
            <p:cNvSpPr>
              <a:spLocks noChangeShapeType="1"/>
            </p:cNvSpPr>
            <p:nvPr/>
          </p:nvSpPr>
          <p:spPr bwMode="auto">
            <a:xfrm flipH="1" flipV="1">
              <a:off x="3360" y="1296"/>
              <a:ext cx="432" cy="192"/>
            </a:xfrm>
            <a:prstGeom prst="line">
              <a:avLst/>
            </a:prstGeom>
            <a:noFill/>
            <a:ln w="9525">
              <a:solidFill>
                <a:schemeClr val="tx1"/>
              </a:solidFill>
              <a:round/>
              <a:headEnd/>
              <a:tailEnd/>
            </a:ln>
            <a:effectLst/>
          </p:spPr>
          <p:txBody>
            <a:bodyPr/>
            <a:lstStyle/>
            <a:p>
              <a:endParaRPr lang="en-US"/>
            </a:p>
          </p:txBody>
        </p:sp>
        <p:sp>
          <p:nvSpPr>
            <p:cNvPr id="48149" name="Line 21"/>
            <p:cNvSpPr>
              <a:spLocks noChangeShapeType="1"/>
            </p:cNvSpPr>
            <p:nvPr/>
          </p:nvSpPr>
          <p:spPr bwMode="auto">
            <a:xfrm flipV="1">
              <a:off x="3792" y="1440"/>
              <a:ext cx="336" cy="48"/>
            </a:xfrm>
            <a:prstGeom prst="line">
              <a:avLst/>
            </a:prstGeom>
            <a:noFill/>
            <a:ln w="9525">
              <a:solidFill>
                <a:schemeClr val="tx1"/>
              </a:solidFill>
              <a:round/>
              <a:headEnd/>
              <a:tailEnd/>
            </a:ln>
            <a:effectLst/>
          </p:spPr>
          <p:txBody>
            <a:bodyPr/>
            <a:lstStyle/>
            <a:p>
              <a:endParaRPr lang="en-US"/>
            </a:p>
          </p:txBody>
        </p:sp>
        <p:sp>
          <p:nvSpPr>
            <p:cNvPr id="48150" name="Line 22"/>
            <p:cNvSpPr>
              <a:spLocks noChangeShapeType="1"/>
            </p:cNvSpPr>
            <p:nvPr/>
          </p:nvSpPr>
          <p:spPr bwMode="auto">
            <a:xfrm>
              <a:off x="3792" y="1488"/>
              <a:ext cx="96" cy="96"/>
            </a:xfrm>
            <a:prstGeom prst="line">
              <a:avLst/>
            </a:prstGeom>
            <a:noFill/>
            <a:ln w="9525">
              <a:solidFill>
                <a:schemeClr val="tx1"/>
              </a:solidFill>
              <a:round/>
              <a:headEnd/>
              <a:tailEnd/>
            </a:ln>
            <a:effectLst/>
          </p:spPr>
          <p:txBody>
            <a:bodyPr/>
            <a:lstStyle/>
            <a:p>
              <a:endParaRPr lang="en-US"/>
            </a:p>
          </p:txBody>
        </p:sp>
        <p:sp>
          <p:nvSpPr>
            <p:cNvPr id="48152" name="Line 24"/>
            <p:cNvSpPr>
              <a:spLocks noChangeShapeType="1"/>
            </p:cNvSpPr>
            <p:nvPr/>
          </p:nvSpPr>
          <p:spPr bwMode="auto">
            <a:xfrm flipV="1">
              <a:off x="3984" y="2160"/>
              <a:ext cx="0" cy="192"/>
            </a:xfrm>
            <a:prstGeom prst="line">
              <a:avLst/>
            </a:prstGeom>
            <a:noFill/>
            <a:ln w="9525">
              <a:solidFill>
                <a:schemeClr val="tx1"/>
              </a:solidFill>
              <a:round/>
              <a:headEnd/>
              <a:tailEnd/>
            </a:ln>
            <a:effectLst/>
          </p:spPr>
          <p:txBody>
            <a:bodyPr/>
            <a:lstStyle/>
            <a:p>
              <a:endParaRPr lang="en-US"/>
            </a:p>
          </p:txBody>
        </p:sp>
        <p:sp>
          <p:nvSpPr>
            <p:cNvPr id="48153" name="Line 25"/>
            <p:cNvSpPr>
              <a:spLocks noChangeShapeType="1"/>
            </p:cNvSpPr>
            <p:nvPr/>
          </p:nvSpPr>
          <p:spPr bwMode="auto">
            <a:xfrm>
              <a:off x="3984" y="2352"/>
              <a:ext cx="144" cy="0"/>
            </a:xfrm>
            <a:prstGeom prst="line">
              <a:avLst/>
            </a:prstGeom>
            <a:noFill/>
            <a:ln w="9525">
              <a:solidFill>
                <a:schemeClr val="tx1"/>
              </a:solidFill>
              <a:round/>
              <a:headEnd/>
              <a:tailEnd/>
            </a:ln>
            <a:effectLst/>
          </p:spPr>
          <p:txBody>
            <a:bodyPr/>
            <a:lstStyle/>
            <a:p>
              <a:endParaRPr lang="en-US"/>
            </a:p>
          </p:txBody>
        </p:sp>
        <p:sp>
          <p:nvSpPr>
            <p:cNvPr id="48154" name="Line 26"/>
            <p:cNvSpPr>
              <a:spLocks noChangeShapeType="1"/>
            </p:cNvSpPr>
            <p:nvPr/>
          </p:nvSpPr>
          <p:spPr bwMode="auto">
            <a:xfrm flipH="1">
              <a:off x="3936" y="2352"/>
              <a:ext cx="48" cy="144"/>
            </a:xfrm>
            <a:prstGeom prst="line">
              <a:avLst/>
            </a:prstGeom>
            <a:noFill/>
            <a:ln w="9525">
              <a:solidFill>
                <a:schemeClr val="tx1"/>
              </a:solidFill>
              <a:round/>
              <a:headEnd/>
              <a:tailEnd/>
            </a:ln>
            <a:effectLst/>
          </p:spPr>
          <p:txBody>
            <a:bodyPr/>
            <a:lstStyle/>
            <a:p>
              <a:endParaRPr lang="en-US"/>
            </a:p>
          </p:txBody>
        </p:sp>
        <p:sp>
          <p:nvSpPr>
            <p:cNvPr id="48155" name="Text Box 27"/>
            <p:cNvSpPr txBox="1">
              <a:spLocks noChangeArrowheads="1"/>
            </p:cNvSpPr>
            <p:nvPr/>
          </p:nvSpPr>
          <p:spPr bwMode="auto">
            <a:xfrm>
              <a:off x="374" y="1029"/>
              <a:ext cx="1382" cy="834"/>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Too many;</a:t>
              </a:r>
            </a:p>
            <a:p>
              <a:r>
                <a:rPr lang="en-US" sz="2000" dirty="0">
                  <a:solidFill>
                    <a:srgbClr val="008000"/>
                  </a:solidFill>
                  <a:latin typeface="Arial" pitchFamily="34" charset="0"/>
                  <a:cs typeface="Arial" pitchFamily="34" charset="0"/>
                </a:rPr>
                <a:t>little improvement</a:t>
              </a:r>
            </a:p>
            <a:p>
              <a:r>
                <a:rPr lang="en-US" sz="2000" dirty="0">
                  <a:solidFill>
                    <a:srgbClr val="008000"/>
                  </a:solidFill>
                  <a:latin typeface="Arial" pitchFamily="34" charset="0"/>
                  <a:cs typeface="Arial" pitchFamily="34" charset="0"/>
                </a:rPr>
                <a:t>in average</a:t>
              </a:r>
            </a:p>
            <a:p>
              <a:r>
                <a:rPr lang="en-US" sz="2000" dirty="0">
                  <a:solidFill>
                    <a:srgbClr val="008000"/>
                  </a:solidFill>
                  <a:latin typeface="Arial" pitchFamily="34" charset="0"/>
                  <a:cs typeface="Arial" pitchFamily="34" charset="0"/>
                </a:rPr>
                <a:t>distance.</a:t>
              </a:r>
            </a:p>
          </p:txBody>
        </p:sp>
      </p:grpSp>
    </p:spTree>
    <p:extLst>
      <p:ext uri="{BB962C8B-B14F-4D97-AF65-F5344CB8AC3E}">
        <p14:creationId xmlns:p14="http://schemas.microsoft.com/office/powerpoint/2010/main" val="4255413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295400"/>
            <a:ext cx="8534400" cy="5257801"/>
          </a:xfrm>
        </p:spPr>
        <p:txBody>
          <a:bodyPr/>
          <a:lstStyle/>
          <a:p>
            <a:r>
              <a:rPr lang="en-US" b="1" dirty="0">
                <a:solidFill>
                  <a:srgbClr val="0000FF"/>
                </a:solidFill>
              </a:rPr>
              <a:t>Clustering:</a:t>
            </a:r>
            <a:r>
              <a:rPr lang="en-US" b="1" dirty="0"/>
              <a:t> </a:t>
            </a:r>
            <a:r>
              <a:rPr lang="en-US" dirty="0"/>
              <a:t>Given a </a:t>
            </a:r>
            <a:r>
              <a:rPr lang="en-US" b="1" dirty="0"/>
              <a:t>set of points</a:t>
            </a:r>
            <a:r>
              <a:rPr lang="en-US" dirty="0"/>
              <a:t>, with a notion of </a:t>
            </a:r>
            <a:r>
              <a:rPr lang="en-US" b="1" dirty="0"/>
              <a:t>distance</a:t>
            </a:r>
            <a:r>
              <a:rPr lang="en-US" dirty="0"/>
              <a:t> between points, </a:t>
            </a:r>
            <a:r>
              <a:rPr lang="en-US" b="1" dirty="0"/>
              <a:t>group the points</a:t>
            </a:r>
            <a:r>
              <a:rPr lang="en-US" dirty="0"/>
              <a:t> into some number of </a:t>
            </a:r>
            <a:r>
              <a:rPr lang="en-US" b="1" i="1" dirty="0">
                <a:solidFill>
                  <a:srgbClr val="FF0066"/>
                </a:solidFill>
              </a:rPr>
              <a:t>clusters</a:t>
            </a:r>
            <a:endParaRPr lang="en-US" dirty="0"/>
          </a:p>
          <a:p>
            <a:r>
              <a:rPr lang="en-US" b="1" dirty="0">
                <a:solidFill>
                  <a:srgbClr val="008000"/>
                </a:solidFill>
              </a:rPr>
              <a:t>Algorithms:</a:t>
            </a:r>
          </a:p>
          <a:p>
            <a:pPr lvl="1"/>
            <a:r>
              <a:rPr lang="en-US" dirty="0"/>
              <a:t>Agglomerative </a:t>
            </a:r>
            <a:r>
              <a:rPr lang="en-US" b="1" dirty="0"/>
              <a:t>hierarchical clustering</a:t>
            </a:r>
            <a:r>
              <a:rPr lang="en-US" dirty="0"/>
              <a:t>: </a:t>
            </a:r>
          </a:p>
          <a:p>
            <a:pPr lvl="2"/>
            <a:r>
              <a:rPr lang="en-US" dirty="0"/>
              <a:t>Centroid and </a:t>
            </a:r>
            <a:r>
              <a:rPr lang="en-US" dirty="0" err="1"/>
              <a:t>clustroid</a:t>
            </a:r>
            <a:endParaRPr lang="en-US" dirty="0"/>
          </a:p>
          <a:p>
            <a:pPr lvl="1"/>
            <a:r>
              <a:rPr lang="en-US" b="1" i="1" dirty="0"/>
              <a:t>k</a:t>
            </a:r>
            <a:r>
              <a:rPr lang="en-US" b="1" dirty="0"/>
              <a:t>-means: </a:t>
            </a:r>
          </a:p>
          <a:p>
            <a:pPr lvl="2"/>
            <a:r>
              <a:rPr lang="en-US" dirty="0"/>
              <a:t>Initialization, picking </a:t>
            </a:r>
            <a:r>
              <a:rPr lang="en-US" i="1" dirty="0"/>
              <a:t>k</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spTree>
    <p:extLst>
      <p:ext uri="{BB962C8B-B14F-4D97-AF65-F5344CB8AC3E}">
        <p14:creationId xmlns:p14="http://schemas.microsoft.com/office/powerpoint/2010/main" val="55805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B9E9B369-B151-4430-9438-ABF4A0FC75CB}" type="slidenum">
              <a:rPr lang="en-US"/>
              <a:pPr/>
              <a:t>4</a:t>
            </a:fld>
            <a:endParaRPr lang="en-US"/>
          </a:p>
        </p:txBody>
      </p:sp>
      <p:sp>
        <p:nvSpPr>
          <p:cNvPr id="90114" name="Rectangle 2"/>
          <p:cNvSpPr>
            <a:spLocks noGrp="1" noChangeArrowheads="1"/>
          </p:cNvSpPr>
          <p:nvPr>
            <p:ph type="title"/>
          </p:nvPr>
        </p:nvSpPr>
        <p:spPr/>
        <p:txBody>
          <a:bodyPr/>
          <a:lstStyle/>
          <a:p>
            <a:r>
              <a:rPr lang="en-US" dirty="0"/>
              <a:t>Example: Clusters &amp; Outliers</a:t>
            </a:r>
          </a:p>
        </p:txBody>
      </p:sp>
      <p:sp>
        <p:nvSpPr>
          <p:cNvPr id="90115" name="Oval 3"/>
          <p:cNvSpPr>
            <a:spLocks noChangeArrowheads="1"/>
          </p:cNvSpPr>
          <p:nvPr/>
        </p:nvSpPr>
        <p:spPr bwMode="auto">
          <a:xfrm>
            <a:off x="2743200" y="2286000"/>
            <a:ext cx="1828800" cy="2286000"/>
          </a:xfrm>
          <a:prstGeom prst="ellipse">
            <a:avLst/>
          </a:prstGeom>
          <a:noFill/>
          <a:ln w="9525">
            <a:no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90116" name="Oval 4"/>
          <p:cNvSpPr>
            <a:spLocks noChangeArrowheads="1"/>
          </p:cNvSpPr>
          <p:nvPr/>
        </p:nvSpPr>
        <p:spPr bwMode="auto">
          <a:xfrm>
            <a:off x="5486400" y="1524000"/>
            <a:ext cx="1752600" cy="2819400"/>
          </a:xfrm>
          <a:prstGeom prst="ellipse">
            <a:avLst/>
          </a:prstGeom>
          <a:noFill/>
          <a:ln w="9525">
            <a:noFill/>
            <a:round/>
            <a:headEnd/>
            <a:tailEnd/>
          </a:ln>
          <a:effectLst/>
        </p:spPr>
        <p:txBody>
          <a:bodyPr wrap="none" anchor="ctr"/>
          <a:lstStyle/>
          <a:p>
            <a:pPr algn="ctr"/>
            <a:r>
              <a:rPr lang="en-US">
                <a:latin typeface="Times New Roman" charset="0"/>
              </a:rPr>
              <a:t>x</a:t>
            </a:r>
          </a:p>
          <a:p>
            <a:pPr algn="ctr"/>
            <a:r>
              <a:rPr lang="en-US">
                <a:latin typeface="Times New Roman" charset="0"/>
              </a:rPr>
              <a:t>xx    x</a:t>
            </a:r>
          </a:p>
          <a:p>
            <a:pPr algn="ctr"/>
            <a:r>
              <a:rPr lang="en-US">
                <a:latin typeface="Times New Roman" charset="0"/>
              </a:rPr>
              <a:t>x  x        </a:t>
            </a:r>
          </a:p>
          <a:p>
            <a:pPr algn="ctr"/>
            <a:r>
              <a:rPr lang="en-US">
                <a:latin typeface="Times New Roman" charset="0"/>
              </a:rPr>
              <a:t>x    x  x   </a:t>
            </a:r>
          </a:p>
          <a:p>
            <a:pPr algn="ctr"/>
            <a:r>
              <a:rPr lang="en-US">
                <a:latin typeface="Times New Roman" charset="0"/>
              </a:rPr>
              <a:t>x</a:t>
            </a:r>
          </a:p>
          <a:p>
            <a:pPr algn="ctr"/>
            <a:r>
              <a:rPr lang="en-US">
                <a:latin typeface="Times New Roman" charset="0"/>
              </a:rPr>
              <a:t>x x   x</a:t>
            </a:r>
          </a:p>
          <a:p>
            <a:pPr algn="ctr"/>
            <a:r>
              <a:rPr lang="en-US">
                <a:latin typeface="Times New Roman" charset="0"/>
              </a:rPr>
              <a:t>x</a:t>
            </a:r>
          </a:p>
        </p:txBody>
      </p:sp>
      <p:sp>
        <p:nvSpPr>
          <p:cNvPr id="90117" name="Oval 5"/>
          <p:cNvSpPr>
            <a:spLocks noChangeArrowheads="1"/>
          </p:cNvSpPr>
          <p:nvPr/>
        </p:nvSpPr>
        <p:spPr bwMode="auto">
          <a:xfrm>
            <a:off x="4572000" y="4648200"/>
            <a:ext cx="1905000" cy="1600200"/>
          </a:xfrm>
          <a:prstGeom prst="ellipse">
            <a:avLst/>
          </a:prstGeom>
          <a:noFill/>
          <a:ln w="9525">
            <a:no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sp>
        <p:nvSpPr>
          <p:cNvPr id="90118" name="Text Box 6"/>
          <p:cNvSpPr txBox="1">
            <a:spLocks noChangeArrowheads="1"/>
          </p:cNvSpPr>
          <p:nvPr/>
        </p:nvSpPr>
        <p:spPr bwMode="auto">
          <a:xfrm>
            <a:off x="5013325" y="17176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90119" name="Text Box 7"/>
          <p:cNvSpPr txBox="1">
            <a:spLocks noChangeArrowheads="1"/>
          </p:cNvSpPr>
          <p:nvPr/>
        </p:nvSpPr>
        <p:spPr bwMode="auto">
          <a:xfrm>
            <a:off x="3641725" y="4918075"/>
            <a:ext cx="336550" cy="457200"/>
          </a:xfrm>
          <a:prstGeom prst="rect">
            <a:avLst/>
          </a:prstGeom>
          <a:noFill/>
          <a:ln w="9525">
            <a:noFill/>
            <a:miter lim="800000"/>
            <a:headEnd/>
            <a:tailEnd/>
          </a:ln>
          <a:effectLst/>
        </p:spPr>
        <p:txBody>
          <a:bodyPr wrap="none">
            <a:spAutoFit/>
          </a:bodyPr>
          <a:lstStyle/>
          <a:p>
            <a:r>
              <a:rPr lang="en-US">
                <a:latin typeface="Times New Roman" charset="0"/>
              </a:rPr>
              <a:t>x</a:t>
            </a:r>
          </a:p>
        </p:txBody>
      </p:sp>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
        <p:nvSpPr>
          <p:cNvPr id="14" name="Oval 3"/>
          <p:cNvSpPr>
            <a:spLocks noChangeArrowheads="1"/>
          </p:cNvSpPr>
          <p:nvPr/>
        </p:nvSpPr>
        <p:spPr bwMode="auto">
          <a:xfrm>
            <a:off x="2743200" y="2286000"/>
            <a:ext cx="1828800" cy="2286000"/>
          </a:xfrm>
          <a:prstGeom prst="ellipse">
            <a:avLst/>
          </a:prstGeom>
          <a:solidFill>
            <a:schemeClr val="accent1">
              <a:alpha val="50000"/>
            </a:schemeClr>
          </a:solidFill>
          <a:ln w="9525">
            <a:solidFill>
              <a:schemeClr val="tx1"/>
            </a:solidFill>
            <a:round/>
            <a:headEnd/>
            <a:tailEnd/>
          </a:ln>
          <a:effectLst/>
        </p:spPr>
        <p:txBody>
          <a:bodyPr wrap="none" anchor="ctr"/>
          <a:lstStyle/>
          <a:p>
            <a:pPr algn="ctr"/>
            <a:r>
              <a:rPr lang="en-US">
                <a:latin typeface="Times New Roman" charset="0"/>
              </a:rPr>
              <a:t>x        x</a:t>
            </a:r>
          </a:p>
          <a:p>
            <a:pPr algn="ctr"/>
            <a:r>
              <a:rPr lang="en-US">
                <a:latin typeface="Times New Roman" charset="0"/>
              </a:rPr>
              <a:t>x  x      x  x</a:t>
            </a:r>
          </a:p>
          <a:p>
            <a:pPr algn="ctr"/>
            <a:r>
              <a:rPr lang="en-US">
                <a:latin typeface="Times New Roman" charset="0"/>
              </a:rPr>
              <a:t>x   x x  x     </a:t>
            </a:r>
          </a:p>
          <a:p>
            <a:pPr algn="ctr"/>
            <a:r>
              <a:rPr lang="en-US">
                <a:latin typeface="Times New Roman" charset="0"/>
              </a:rPr>
              <a:t>x     x  x</a:t>
            </a:r>
          </a:p>
          <a:p>
            <a:pPr algn="ctr"/>
            <a:r>
              <a:rPr lang="en-US">
                <a:latin typeface="Times New Roman" charset="0"/>
              </a:rPr>
              <a:t>x   x</a:t>
            </a:r>
          </a:p>
        </p:txBody>
      </p:sp>
      <p:sp>
        <p:nvSpPr>
          <p:cNvPr id="15" name="Oval 4"/>
          <p:cNvSpPr>
            <a:spLocks noChangeArrowheads="1"/>
          </p:cNvSpPr>
          <p:nvPr/>
        </p:nvSpPr>
        <p:spPr bwMode="auto">
          <a:xfrm>
            <a:off x="5486400" y="1524000"/>
            <a:ext cx="1752600" cy="2819400"/>
          </a:xfrm>
          <a:prstGeom prst="ellipse">
            <a:avLst/>
          </a:prstGeom>
          <a:solidFill>
            <a:srgbClr val="808000">
              <a:alpha val="50000"/>
            </a:srgbClr>
          </a:solidFill>
          <a:ln w="9525">
            <a:solidFill>
              <a:schemeClr val="tx1"/>
            </a:solidFill>
            <a:round/>
            <a:headEnd/>
            <a:tailEnd/>
          </a:ln>
          <a:effectLst/>
        </p:spPr>
        <p:txBody>
          <a:bodyPr wrap="none" anchor="ctr"/>
          <a:lstStyle/>
          <a:p>
            <a:pPr algn="ctr"/>
            <a:r>
              <a:rPr lang="en-US" dirty="0">
                <a:latin typeface="Times New Roman" charset="0"/>
              </a:rPr>
              <a:t>x</a:t>
            </a:r>
          </a:p>
          <a:p>
            <a:pPr algn="ctr"/>
            <a:r>
              <a:rPr lang="en-US" dirty="0">
                <a:latin typeface="Times New Roman" charset="0"/>
              </a:rPr>
              <a:t>xx    x</a:t>
            </a:r>
          </a:p>
          <a:p>
            <a:pPr algn="ctr"/>
            <a:r>
              <a:rPr lang="en-US" dirty="0">
                <a:latin typeface="Times New Roman" charset="0"/>
              </a:rPr>
              <a:t>x  </a:t>
            </a:r>
            <a:r>
              <a:rPr lang="en-US" dirty="0" err="1">
                <a:latin typeface="Times New Roman" charset="0"/>
              </a:rPr>
              <a:t>x</a:t>
            </a:r>
            <a:r>
              <a:rPr lang="en-US" dirty="0">
                <a:latin typeface="Times New Roman" charset="0"/>
              </a:rPr>
              <a:t>        </a:t>
            </a:r>
          </a:p>
          <a:p>
            <a:pPr algn="ctr"/>
            <a:r>
              <a:rPr lang="en-US" dirty="0">
                <a:latin typeface="Times New Roman" charset="0"/>
              </a:rPr>
              <a:t>x    </a:t>
            </a:r>
            <a:r>
              <a:rPr lang="en-US" dirty="0" err="1">
                <a:latin typeface="Times New Roman" charset="0"/>
              </a:rPr>
              <a:t>x</a:t>
            </a:r>
            <a:r>
              <a:rPr lang="en-US" dirty="0">
                <a:latin typeface="Times New Roman" charset="0"/>
              </a:rPr>
              <a:t>  </a:t>
            </a:r>
            <a:r>
              <a:rPr lang="en-US" dirty="0" err="1">
                <a:latin typeface="Times New Roman" charset="0"/>
              </a:rPr>
              <a:t>x</a:t>
            </a:r>
            <a:r>
              <a:rPr lang="en-US" dirty="0">
                <a:latin typeface="Times New Roman" charset="0"/>
              </a:rPr>
              <a:t>   </a:t>
            </a:r>
          </a:p>
          <a:p>
            <a:pPr algn="ctr"/>
            <a:r>
              <a:rPr lang="en-US" dirty="0">
                <a:latin typeface="Times New Roman" charset="0"/>
              </a:rPr>
              <a:t>x</a:t>
            </a:r>
          </a:p>
          <a:p>
            <a:pPr algn="ctr"/>
            <a:r>
              <a:rPr lang="en-US" dirty="0">
                <a:latin typeface="Times New Roman" charset="0"/>
              </a:rPr>
              <a:t>x </a:t>
            </a:r>
            <a:r>
              <a:rPr lang="en-US" dirty="0" err="1">
                <a:latin typeface="Times New Roman" charset="0"/>
              </a:rPr>
              <a:t>x</a:t>
            </a:r>
            <a:r>
              <a:rPr lang="en-US" dirty="0">
                <a:latin typeface="Times New Roman" charset="0"/>
              </a:rPr>
              <a:t>   </a:t>
            </a:r>
            <a:r>
              <a:rPr lang="en-US" dirty="0" err="1">
                <a:latin typeface="Times New Roman" charset="0"/>
              </a:rPr>
              <a:t>x</a:t>
            </a:r>
            <a:endParaRPr lang="en-US" dirty="0">
              <a:latin typeface="Times New Roman" charset="0"/>
            </a:endParaRPr>
          </a:p>
          <a:p>
            <a:pPr algn="ctr"/>
            <a:r>
              <a:rPr lang="en-US" dirty="0">
                <a:latin typeface="Times New Roman" charset="0"/>
              </a:rPr>
              <a:t>x</a:t>
            </a:r>
          </a:p>
        </p:txBody>
      </p:sp>
      <p:sp>
        <p:nvSpPr>
          <p:cNvPr id="16" name="Oval 5"/>
          <p:cNvSpPr>
            <a:spLocks noChangeArrowheads="1"/>
          </p:cNvSpPr>
          <p:nvPr/>
        </p:nvSpPr>
        <p:spPr bwMode="auto">
          <a:xfrm>
            <a:off x="4572000" y="4648200"/>
            <a:ext cx="1905000" cy="1600200"/>
          </a:xfrm>
          <a:prstGeom prst="ellipse">
            <a:avLst/>
          </a:prstGeom>
          <a:solidFill>
            <a:srgbClr val="FFFF00">
              <a:alpha val="50000"/>
            </a:srgbClr>
          </a:solidFill>
          <a:ln w="9525">
            <a:solidFill>
              <a:schemeClr val="tx1"/>
            </a:solidFill>
            <a:round/>
            <a:headEnd/>
            <a:tailEnd/>
          </a:ln>
          <a:effectLst/>
        </p:spPr>
        <p:txBody>
          <a:bodyPr wrap="none" anchor="ctr"/>
          <a:lstStyle/>
          <a:p>
            <a:pPr algn="ctr"/>
            <a:r>
              <a:rPr lang="en-US">
                <a:latin typeface="Times New Roman" charset="0"/>
              </a:rPr>
              <a:t>     x   x</a:t>
            </a:r>
          </a:p>
          <a:p>
            <a:pPr algn="ctr"/>
            <a:r>
              <a:rPr lang="en-US">
                <a:latin typeface="Times New Roman" charset="0"/>
              </a:rPr>
              <a:t>x  x    x    x</a:t>
            </a:r>
          </a:p>
          <a:p>
            <a:pPr algn="ctr"/>
            <a:r>
              <a:rPr lang="en-US">
                <a:latin typeface="Times New Roman" charset="0"/>
              </a:rPr>
              <a:t>  x    x     x</a:t>
            </a:r>
          </a:p>
          <a:p>
            <a:pPr algn="ctr"/>
            <a:r>
              <a:rPr lang="en-US">
                <a:latin typeface="Times New Roman" charset="0"/>
              </a:rPr>
              <a:t>x  </a:t>
            </a:r>
          </a:p>
        </p:txBody>
      </p:sp>
      <p:cxnSp>
        <p:nvCxnSpPr>
          <p:cNvPr id="3" name="Straight Arrow Connector 2"/>
          <p:cNvCxnSpPr/>
          <p:nvPr/>
        </p:nvCxnSpPr>
        <p:spPr>
          <a:xfrm flipV="1">
            <a:off x="2971800" y="5257800"/>
            <a:ext cx="669925" cy="685800"/>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2488461" y="5943600"/>
            <a:ext cx="864339"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Outlier</a:t>
            </a:r>
          </a:p>
        </p:txBody>
      </p:sp>
      <p:cxnSp>
        <p:nvCxnSpPr>
          <p:cNvPr id="17" name="Straight Arrow Connector 16"/>
          <p:cNvCxnSpPr/>
          <p:nvPr/>
        </p:nvCxnSpPr>
        <p:spPr>
          <a:xfrm flipH="1" flipV="1">
            <a:off x="6553200" y="5600700"/>
            <a:ext cx="825947" cy="342900"/>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7010400" y="5879068"/>
            <a:ext cx="915635"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Cluster</a:t>
            </a:r>
          </a:p>
        </p:txBody>
      </p:sp>
    </p:spTree>
    <p:extLst>
      <p:ext uri="{BB962C8B-B14F-4D97-AF65-F5344CB8AC3E}">
        <p14:creationId xmlns:p14="http://schemas.microsoft.com/office/powerpoint/2010/main" val="240811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is a hard problem!</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pic>
        <p:nvPicPr>
          <p:cNvPr id="8" name="Picture 2" descr="http://tagc.univ-mrs.fr/tagc/images/dputhier/tb2.jpg"/>
          <p:cNvPicPr>
            <a:picLocks noChangeAspect="1" noChangeArrowheads="1"/>
          </p:cNvPicPr>
          <p:nvPr/>
        </p:nvPicPr>
        <p:blipFill rotWithShape="1">
          <a:blip r:embed="rId2">
            <a:extLst>
              <a:ext uri="{28A0092B-C50C-407E-A947-70E740481C1C}">
                <a14:useLocalDpi xmlns:a14="http://schemas.microsoft.com/office/drawing/2010/main" val="0"/>
              </a:ext>
            </a:extLst>
          </a:blip>
          <a:srcRect l="4570" r="3893"/>
          <a:stretch/>
        </p:blipFill>
        <p:spPr bwMode="auto">
          <a:xfrm rot="16200000">
            <a:off x="1779308" y="735293"/>
            <a:ext cx="5562599" cy="63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999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FD830CD-E0C7-4991-8DD6-1C56C1764778}" type="slidenum">
              <a:rPr lang="en-US"/>
              <a:pPr/>
              <a:t>6</a:t>
            </a:fld>
            <a:endParaRPr lang="en-US"/>
          </a:p>
        </p:txBody>
      </p:sp>
      <p:sp>
        <p:nvSpPr>
          <p:cNvPr id="91138" name="Rectangle 2"/>
          <p:cNvSpPr>
            <a:spLocks noGrp="1" noChangeArrowheads="1"/>
          </p:cNvSpPr>
          <p:nvPr>
            <p:ph type="title"/>
          </p:nvPr>
        </p:nvSpPr>
        <p:spPr/>
        <p:txBody>
          <a:bodyPr/>
          <a:lstStyle/>
          <a:p>
            <a:r>
              <a:rPr lang="en-US" dirty="0"/>
              <a:t>Why is it hard?</a:t>
            </a:r>
          </a:p>
        </p:txBody>
      </p:sp>
      <p:sp>
        <p:nvSpPr>
          <p:cNvPr id="91139" name="Rectangle 3"/>
          <p:cNvSpPr>
            <a:spLocks noGrp="1" noChangeArrowheads="1"/>
          </p:cNvSpPr>
          <p:nvPr>
            <p:ph type="body" idx="1"/>
          </p:nvPr>
        </p:nvSpPr>
        <p:spPr/>
        <p:txBody>
          <a:bodyPr/>
          <a:lstStyle/>
          <a:p>
            <a:r>
              <a:rPr lang="en-US" dirty="0"/>
              <a:t>Clustering in two dimensions looks easy</a:t>
            </a:r>
          </a:p>
          <a:p>
            <a:r>
              <a:rPr lang="en-US" dirty="0"/>
              <a:t>Clustering small amounts of data looks easy</a:t>
            </a:r>
          </a:p>
          <a:p>
            <a:endParaRPr lang="en-US" dirty="0"/>
          </a:p>
          <a:p>
            <a:r>
              <a:rPr lang="en-US" dirty="0"/>
              <a:t>Many applications involve not 2, but 10 or 10,000 dimensions</a:t>
            </a:r>
          </a:p>
          <a:p>
            <a:r>
              <a:rPr lang="en-US" b="1" dirty="0">
                <a:solidFill>
                  <a:srgbClr val="D60093"/>
                </a:solidFill>
              </a:rPr>
              <a:t>High-dimensional spaces look different: </a:t>
            </a:r>
            <a:r>
              <a:rPr lang="en-US" dirty="0"/>
              <a:t>Almost all pairs of points are at about the same distance</a:t>
            </a:r>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39955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1139">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1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uiExpand="1"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 Euclidean</a:t>
            </a:r>
          </a:p>
        </p:txBody>
      </p:sp>
      <p:sp>
        <p:nvSpPr>
          <p:cNvPr id="3" name="Content Placeholder 2"/>
          <p:cNvSpPr>
            <a:spLocks noGrp="1"/>
          </p:cNvSpPr>
          <p:nvPr>
            <p:ph idx="1"/>
          </p:nvPr>
        </p:nvSpPr>
        <p:spPr>
          <a:xfrm>
            <a:off x="449179" y="1295400"/>
            <a:ext cx="8229600" cy="4830763"/>
          </a:xfrm>
        </p:spPr>
        <p:txBody>
          <a:bodyPr/>
          <a:lstStyle/>
          <a:p>
            <a:r>
              <a:rPr lang="en-US" dirty="0"/>
              <a:t>Consider a set of data points on a line</a:t>
            </a:r>
          </a:p>
          <a:p>
            <a:pPr lvl="1"/>
            <a:r>
              <a:rPr lang="en-US" dirty="0" err="1"/>
              <a:t>dist</a:t>
            </a:r>
            <a:r>
              <a:rPr lang="en-US" dirty="0"/>
              <a:t>(a, b) &lt; </a:t>
            </a:r>
            <a:r>
              <a:rPr lang="en-US" dirty="0" err="1"/>
              <a:t>dist</a:t>
            </a:r>
            <a:r>
              <a:rPr lang="en-US" dirty="0"/>
              <a:t>(a, c)</a:t>
            </a:r>
          </a:p>
          <a:p>
            <a:pPr lvl="1"/>
            <a:endParaRPr lang="en-US" dirty="0"/>
          </a:p>
          <a:p>
            <a:pPr lvl="1"/>
            <a:endParaRPr lang="en-US" dirty="0"/>
          </a:p>
          <a:p>
            <a:r>
              <a:rPr lang="en-US" dirty="0"/>
              <a:t>Consider increasing the dimension by 1</a:t>
            </a:r>
          </a:p>
          <a:p>
            <a:pPr lvl="1"/>
            <a:r>
              <a:rPr lang="en-US" dirty="0" err="1"/>
              <a:t>dist</a:t>
            </a:r>
            <a:r>
              <a:rPr lang="en-US" dirty="0"/>
              <a:t>(a, b) ~ </a:t>
            </a:r>
            <a:r>
              <a:rPr lang="en-US" dirty="0" err="1"/>
              <a:t>dist</a:t>
            </a:r>
            <a:r>
              <a:rPr lang="en-US" dirty="0"/>
              <a:t>(a, c)</a:t>
            </a:r>
          </a:p>
        </p:txBody>
      </p:sp>
      <p:grpSp>
        <p:nvGrpSpPr>
          <p:cNvPr id="26" name="Group 25"/>
          <p:cNvGrpSpPr/>
          <p:nvPr/>
        </p:nvGrpSpPr>
        <p:grpSpPr>
          <a:xfrm>
            <a:off x="3314700" y="2767858"/>
            <a:ext cx="2514600" cy="630796"/>
            <a:chOff x="3200400" y="2662989"/>
            <a:chExt cx="2514600" cy="630796"/>
          </a:xfrm>
        </p:grpSpPr>
        <p:cxnSp>
          <p:nvCxnSpPr>
            <p:cNvPr id="5" name="Straight Arrow Connector 4"/>
            <p:cNvCxnSpPr/>
            <p:nvPr/>
          </p:nvCxnSpPr>
          <p:spPr>
            <a:xfrm>
              <a:off x="3200400" y="27432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657600" y="266700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191000" y="2662989"/>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448300" y="2687054"/>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548063" y="2924453"/>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4081463" y="2924453"/>
              <a:ext cx="306494" cy="369332"/>
            </a:xfrm>
            <a:prstGeom prst="rect">
              <a:avLst/>
            </a:prstGeom>
            <a:noFill/>
          </p:spPr>
          <p:txBody>
            <a:bodyPr wrap="none" rtlCol="0">
              <a:spAutoFit/>
            </a:bodyPr>
            <a:lstStyle/>
            <a:p>
              <a:r>
                <a:rPr lang="en-US" dirty="0"/>
                <a:t>b</a:t>
              </a:r>
            </a:p>
          </p:txBody>
        </p:sp>
        <p:sp>
          <p:nvSpPr>
            <p:cNvPr id="13" name="TextBox 12"/>
            <p:cNvSpPr txBox="1"/>
            <p:nvPr/>
          </p:nvSpPr>
          <p:spPr>
            <a:xfrm>
              <a:off x="5338763" y="2924453"/>
              <a:ext cx="282450" cy="369332"/>
            </a:xfrm>
            <a:prstGeom prst="rect">
              <a:avLst/>
            </a:prstGeom>
            <a:noFill/>
          </p:spPr>
          <p:txBody>
            <a:bodyPr wrap="none" rtlCol="0">
              <a:spAutoFit/>
            </a:bodyPr>
            <a:lstStyle/>
            <a:p>
              <a:r>
                <a:rPr lang="en-US" dirty="0"/>
                <a:t>c</a:t>
              </a:r>
            </a:p>
          </p:txBody>
        </p:sp>
      </p:grpSp>
      <p:grpSp>
        <p:nvGrpSpPr>
          <p:cNvPr id="27" name="Group 26"/>
          <p:cNvGrpSpPr/>
          <p:nvPr/>
        </p:nvGrpSpPr>
        <p:grpSpPr>
          <a:xfrm>
            <a:off x="3429000" y="4748874"/>
            <a:ext cx="2649873" cy="1958863"/>
            <a:chOff x="3429000" y="4748874"/>
            <a:chExt cx="2649873" cy="1958863"/>
          </a:xfrm>
        </p:grpSpPr>
        <p:cxnSp>
          <p:nvCxnSpPr>
            <p:cNvPr id="16" name="Straight Arrow Connector 15"/>
            <p:cNvCxnSpPr/>
            <p:nvPr/>
          </p:nvCxnSpPr>
          <p:spPr>
            <a:xfrm>
              <a:off x="3429000" y="6707737"/>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855146" y="6100712"/>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433691" y="4991802"/>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00700" y="6215535"/>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44089" y="5718503"/>
              <a:ext cx="295274" cy="369332"/>
            </a:xfrm>
            <a:prstGeom prst="rect">
              <a:avLst/>
            </a:prstGeom>
            <a:noFill/>
          </p:spPr>
          <p:txBody>
            <a:bodyPr wrap="none" rtlCol="0">
              <a:spAutoFit/>
            </a:bodyPr>
            <a:lstStyle/>
            <a:p>
              <a:r>
                <a:rPr lang="en-US" dirty="0"/>
                <a:t>a</a:t>
              </a:r>
            </a:p>
          </p:txBody>
        </p:sp>
        <p:sp>
          <p:nvSpPr>
            <p:cNvPr id="21" name="TextBox 20"/>
            <p:cNvSpPr txBox="1"/>
            <p:nvPr/>
          </p:nvSpPr>
          <p:spPr>
            <a:xfrm>
              <a:off x="4478946" y="4959536"/>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5796423" y="6071233"/>
              <a:ext cx="282450" cy="369332"/>
            </a:xfrm>
            <a:prstGeom prst="rect">
              <a:avLst/>
            </a:prstGeom>
            <a:noFill/>
          </p:spPr>
          <p:txBody>
            <a:bodyPr wrap="none" rtlCol="0">
              <a:spAutoFit/>
            </a:bodyPr>
            <a:lstStyle/>
            <a:p>
              <a:r>
                <a:rPr lang="en-US" dirty="0"/>
                <a:t>c</a:t>
              </a:r>
            </a:p>
          </p:txBody>
        </p:sp>
        <p:cxnSp>
          <p:nvCxnSpPr>
            <p:cNvPr id="24" name="Straight Arrow Connector 23"/>
            <p:cNvCxnSpPr/>
            <p:nvPr/>
          </p:nvCxnSpPr>
          <p:spPr>
            <a:xfrm flipV="1">
              <a:off x="3429000" y="4748874"/>
              <a:ext cx="0" cy="195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Slide Number Placeholder 27"/>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297666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 Cosine</a:t>
            </a:r>
          </a:p>
        </p:txBody>
      </p:sp>
      <p:sp>
        <p:nvSpPr>
          <p:cNvPr id="3" name="Content Placeholder 2"/>
          <p:cNvSpPr>
            <a:spLocks noGrp="1"/>
          </p:cNvSpPr>
          <p:nvPr>
            <p:ph idx="1"/>
          </p:nvPr>
        </p:nvSpPr>
        <p:spPr/>
        <p:txBody>
          <a:bodyPr/>
          <a:lstStyle/>
          <a:p>
            <a:r>
              <a:rPr lang="en-US" dirty="0"/>
              <a:t>Cosine(a, b) &gt; Cosine(a, c)</a:t>
            </a:r>
          </a:p>
          <a:p>
            <a:endParaRPr lang="en-US" dirty="0"/>
          </a:p>
          <a:p>
            <a:r>
              <a:rPr lang="en-US" dirty="0"/>
              <a:t>Increase d to 3</a:t>
            </a:r>
          </a:p>
          <a:p>
            <a:pPr lvl="1"/>
            <a:r>
              <a:rPr lang="en-US" dirty="0"/>
              <a:t>Cosine(a, b) ~ Cosine(a, c)</a:t>
            </a:r>
          </a:p>
          <a:p>
            <a:pPr lvl="1"/>
            <a:endParaRPr lang="en-US" dirty="0"/>
          </a:p>
          <a:p>
            <a:r>
              <a:rPr lang="en-US" dirty="0"/>
              <a:t>Higher d</a:t>
            </a:r>
          </a:p>
          <a:p>
            <a:pPr lvl="1"/>
            <a:r>
              <a:rPr lang="en-US" dirty="0"/>
              <a:t>Angle -&gt; 90</a:t>
            </a:r>
            <a:r>
              <a:rPr lang="en-US" baseline="30000" dirty="0"/>
              <a:t>o</a:t>
            </a:r>
            <a:endParaRPr lang="en-US" dirty="0"/>
          </a:p>
          <a:p>
            <a:pPr lvl="1"/>
            <a:r>
              <a:rPr lang="en-US" dirty="0"/>
              <a:t>Cosine </a:t>
            </a:r>
            <a:r>
              <a:rPr lang="en-US" dirty="0">
                <a:sym typeface="Wingdings" panose="05000000000000000000" pitchFamily="2" charset="2"/>
              </a:rPr>
              <a:t>-&gt; 0</a:t>
            </a:r>
            <a:endParaRPr lang="en-US" dirty="0"/>
          </a:p>
        </p:txBody>
      </p:sp>
      <p:cxnSp>
        <p:nvCxnSpPr>
          <p:cNvPr id="14" name="Straight Arrow Connector 13"/>
          <p:cNvCxnSpPr/>
          <p:nvPr/>
        </p:nvCxnSpPr>
        <p:spPr>
          <a:xfrm>
            <a:off x="5638800" y="3595158"/>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64946" y="2988133"/>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643491" y="1879223"/>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810500" y="3102956"/>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53889" y="2605924"/>
            <a:ext cx="295274" cy="369332"/>
          </a:xfrm>
          <a:prstGeom prst="rect">
            <a:avLst/>
          </a:prstGeom>
          <a:noFill/>
        </p:spPr>
        <p:txBody>
          <a:bodyPr wrap="none" rtlCol="0">
            <a:spAutoFit/>
          </a:bodyPr>
          <a:lstStyle/>
          <a:p>
            <a:r>
              <a:rPr lang="en-US" dirty="0"/>
              <a:t>a</a:t>
            </a:r>
          </a:p>
        </p:txBody>
      </p:sp>
      <p:sp>
        <p:nvSpPr>
          <p:cNvPr id="19" name="TextBox 18"/>
          <p:cNvSpPr txBox="1"/>
          <p:nvPr/>
        </p:nvSpPr>
        <p:spPr>
          <a:xfrm>
            <a:off x="6688746" y="1846957"/>
            <a:ext cx="306494" cy="369332"/>
          </a:xfrm>
          <a:prstGeom prst="rect">
            <a:avLst/>
          </a:prstGeom>
          <a:noFill/>
        </p:spPr>
        <p:txBody>
          <a:bodyPr wrap="none" rtlCol="0">
            <a:spAutoFit/>
          </a:bodyPr>
          <a:lstStyle/>
          <a:p>
            <a:r>
              <a:rPr lang="en-US" dirty="0"/>
              <a:t>b</a:t>
            </a:r>
          </a:p>
        </p:txBody>
      </p:sp>
      <p:sp>
        <p:nvSpPr>
          <p:cNvPr id="20" name="TextBox 19"/>
          <p:cNvSpPr txBox="1"/>
          <p:nvPr/>
        </p:nvSpPr>
        <p:spPr>
          <a:xfrm>
            <a:off x="8006223" y="2958654"/>
            <a:ext cx="282450" cy="369332"/>
          </a:xfrm>
          <a:prstGeom prst="rect">
            <a:avLst/>
          </a:prstGeom>
          <a:noFill/>
        </p:spPr>
        <p:txBody>
          <a:bodyPr wrap="none" rtlCol="0">
            <a:spAutoFit/>
          </a:bodyPr>
          <a:lstStyle/>
          <a:p>
            <a:r>
              <a:rPr lang="en-US" dirty="0"/>
              <a:t>c</a:t>
            </a:r>
          </a:p>
        </p:txBody>
      </p:sp>
      <p:cxnSp>
        <p:nvCxnSpPr>
          <p:cNvPr id="21" name="Straight Arrow Connector 20"/>
          <p:cNvCxnSpPr/>
          <p:nvPr/>
        </p:nvCxnSpPr>
        <p:spPr>
          <a:xfrm flipV="1">
            <a:off x="5638800" y="1636295"/>
            <a:ext cx="0" cy="195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5" idx="2"/>
          </p:cNvCxnSpPr>
          <p:nvPr/>
        </p:nvCxnSpPr>
        <p:spPr>
          <a:xfrm flipV="1">
            <a:off x="5638800" y="3064333"/>
            <a:ext cx="426146" cy="5308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a:endCxn id="16" idx="2"/>
          </p:cNvCxnSpPr>
          <p:nvPr/>
        </p:nvCxnSpPr>
        <p:spPr>
          <a:xfrm flipV="1">
            <a:off x="5638800" y="1955423"/>
            <a:ext cx="1004691" cy="16397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endCxn id="17" idx="3"/>
          </p:cNvCxnSpPr>
          <p:nvPr/>
        </p:nvCxnSpPr>
        <p:spPr>
          <a:xfrm flipV="1">
            <a:off x="5638800" y="3233038"/>
            <a:ext cx="2182859" cy="362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47" name="Group 46"/>
          <p:cNvGrpSpPr/>
          <p:nvPr/>
        </p:nvGrpSpPr>
        <p:grpSpPr>
          <a:xfrm>
            <a:off x="4000499" y="4190478"/>
            <a:ext cx="3276602" cy="2193467"/>
            <a:chOff x="2362198" y="2988133"/>
            <a:chExt cx="3276602" cy="2193467"/>
          </a:xfrm>
        </p:grpSpPr>
        <p:cxnSp>
          <p:nvCxnSpPr>
            <p:cNvPr id="29" name="Straight Arrow Connector 28"/>
            <p:cNvCxnSpPr/>
            <p:nvPr/>
          </p:nvCxnSpPr>
          <p:spPr>
            <a:xfrm flipV="1">
              <a:off x="2362200" y="3733800"/>
              <a:ext cx="2208581"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62200" y="5181600"/>
              <a:ext cx="327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362200" y="2988133"/>
              <a:ext cx="0" cy="219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229101" y="4958541"/>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40675" y="411480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89946" y="4372540"/>
              <a:ext cx="762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endCxn id="34" idx="2"/>
            </p:cNvCxnSpPr>
            <p:nvPr/>
          </p:nvCxnSpPr>
          <p:spPr>
            <a:xfrm flipV="1">
              <a:off x="2362199" y="5034741"/>
              <a:ext cx="1866902" cy="1468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p:cNvCxnSpPr>
              <a:endCxn id="36" idx="3"/>
            </p:cNvCxnSpPr>
            <p:nvPr/>
          </p:nvCxnSpPr>
          <p:spPr>
            <a:xfrm flipV="1">
              <a:off x="2362199" y="4502622"/>
              <a:ext cx="1438906" cy="6789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p:cNvCxnSpPr>
              <a:endCxn id="35" idx="3"/>
            </p:cNvCxnSpPr>
            <p:nvPr/>
          </p:nvCxnSpPr>
          <p:spPr>
            <a:xfrm flipV="1">
              <a:off x="2362198" y="4244882"/>
              <a:ext cx="489636" cy="9367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48" name="TextBox 47"/>
          <p:cNvSpPr txBox="1"/>
          <p:nvPr/>
        </p:nvSpPr>
        <p:spPr>
          <a:xfrm>
            <a:off x="6040773" y="5976220"/>
            <a:ext cx="282450" cy="369332"/>
          </a:xfrm>
          <a:prstGeom prst="rect">
            <a:avLst/>
          </a:prstGeom>
          <a:noFill/>
        </p:spPr>
        <p:txBody>
          <a:bodyPr wrap="none" rtlCol="0">
            <a:spAutoFit/>
          </a:bodyPr>
          <a:lstStyle/>
          <a:p>
            <a:r>
              <a:rPr lang="en-US" dirty="0"/>
              <a:t>c</a:t>
            </a:r>
          </a:p>
        </p:txBody>
      </p:sp>
      <p:sp>
        <p:nvSpPr>
          <p:cNvPr id="49" name="TextBox 48"/>
          <p:cNvSpPr txBox="1"/>
          <p:nvPr/>
        </p:nvSpPr>
        <p:spPr>
          <a:xfrm>
            <a:off x="5566018" y="5380736"/>
            <a:ext cx="306494" cy="369332"/>
          </a:xfrm>
          <a:prstGeom prst="rect">
            <a:avLst/>
          </a:prstGeom>
          <a:noFill/>
        </p:spPr>
        <p:txBody>
          <a:bodyPr wrap="none" rtlCol="0">
            <a:spAutoFit/>
          </a:bodyPr>
          <a:lstStyle/>
          <a:p>
            <a:r>
              <a:rPr lang="en-US" dirty="0"/>
              <a:t>b</a:t>
            </a:r>
          </a:p>
        </p:txBody>
      </p:sp>
      <p:sp>
        <p:nvSpPr>
          <p:cNvPr id="50" name="TextBox 49"/>
          <p:cNvSpPr txBox="1"/>
          <p:nvPr/>
        </p:nvSpPr>
        <p:spPr>
          <a:xfrm>
            <a:off x="4490135" y="4951224"/>
            <a:ext cx="295274" cy="369332"/>
          </a:xfrm>
          <a:prstGeom prst="rect">
            <a:avLst/>
          </a:prstGeom>
          <a:noFill/>
        </p:spPr>
        <p:txBody>
          <a:bodyPr wrap="none" rtlCol="0">
            <a:spAutoFit/>
          </a:bodyPr>
          <a:lstStyle/>
          <a:p>
            <a:r>
              <a:rPr lang="en-US" dirty="0"/>
              <a:t>a</a:t>
            </a:r>
          </a:p>
        </p:txBody>
      </p:sp>
      <p:sp>
        <p:nvSpPr>
          <p:cNvPr id="51" name="Slide Number Placeholder 50"/>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761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a:t>
            </a:r>
          </a:p>
        </p:txBody>
      </p:sp>
      <p:sp>
        <p:nvSpPr>
          <p:cNvPr id="3" name="Content Placeholder 2"/>
          <p:cNvSpPr>
            <a:spLocks noGrp="1"/>
          </p:cNvSpPr>
          <p:nvPr>
            <p:ph idx="1"/>
          </p:nvPr>
        </p:nvSpPr>
        <p:spPr/>
        <p:txBody>
          <a:bodyPr>
            <a:normAutofit/>
          </a:bodyPr>
          <a:lstStyle/>
          <a:p>
            <a:r>
              <a:rPr lang="en-US" sz="2800" dirty="0"/>
              <a:t>Data points have similar distance btw each other</a:t>
            </a:r>
          </a:p>
          <a:p>
            <a:pPr lvl="1"/>
            <a:r>
              <a:rPr lang="en-US" sz="1800" dirty="0"/>
              <a:t>Euclidean distance breaks</a:t>
            </a:r>
          </a:p>
          <a:p>
            <a:pPr lvl="1"/>
            <a:r>
              <a:rPr lang="en-US" sz="1800" dirty="0"/>
              <a:t>almost all pairs of points are equally far away from one another</a:t>
            </a:r>
          </a:p>
          <a:p>
            <a:pPr lvl="1"/>
            <a:endParaRPr lang="en-US" sz="2400" dirty="0"/>
          </a:p>
          <a:p>
            <a:r>
              <a:rPr lang="en-US" sz="2800" dirty="0"/>
              <a:t>Data vectors become orthogonal</a:t>
            </a:r>
          </a:p>
          <a:p>
            <a:pPr lvl="1"/>
            <a:r>
              <a:rPr lang="en-US" sz="1800" dirty="0"/>
              <a:t>Cosine function breaks</a:t>
            </a:r>
          </a:p>
          <a:p>
            <a:pPr lvl="1"/>
            <a:r>
              <a:rPr lang="en-US" sz="1800" dirty="0"/>
              <a:t>almost any two vectors are orthogonal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 name="Picture 4">
            <a:extLst>
              <a:ext uri="{FF2B5EF4-FFF2-40B4-BE49-F238E27FC236}">
                <a16:creationId xmlns:a16="http://schemas.microsoft.com/office/drawing/2014/main" id="{028278FE-3139-AD42-AB2B-D2CB13532FF6}"/>
              </a:ext>
            </a:extLst>
          </p:cNvPr>
          <p:cNvPicPr>
            <a:picLocks noChangeAspect="1"/>
          </p:cNvPicPr>
          <p:nvPr/>
        </p:nvPicPr>
        <p:blipFill>
          <a:blip r:embed="rId2"/>
          <a:stretch>
            <a:fillRect/>
          </a:stretch>
        </p:blipFill>
        <p:spPr>
          <a:xfrm>
            <a:off x="5105400" y="3276600"/>
            <a:ext cx="3657600" cy="3678561"/>
          </a:xfrm>
          <a:prstGeom prst="rect">
            <a:avLst/>
          </a:prstGeom>
        </p:spPr>
      </p:pic>
      <p:sp>
        <p:nvSpPr>
          <p:cNvPr id="6" name="Rectangle 5">
            <a:extLst>
              <a:ext uri="{FF2B5EF4-FFF2-40B4-BE49-F238E27FC236}">
                <a16:creationId xmlns:a16="http://schemas.microsoft.com/office/drawing/2014/main" id="{5474B36A-85A6-DE47-B906-A733645FC235}"/>
              </a:ext>
            </a:extLst>
          </p:cNvPr>
          <p:cNvSpPr/>
          <p:nvPr/>
        </p:nvSpPr>
        <p:spPr>
          <a:xfrm>
            <a:off x="457200" y="6019800"/>
            <a:ext cx="4572000" cy="646331"/>
          </a:xfrm>
          <a:prstGeom prst="rect">
            <a:avLst/>
          </a:prstGeom>
        </p:spPr>
        <p:txBody>
          <a:bodyPr>
            <a:spAutoFit/>
          </a:bodyPr>
          <a:lstStyle/>
          <a:p>
            <a:r>
              <a:rPr lang="en-US" dirty="0"/>
              <a:t>https://</a:t>
            </a:r>
            <a:r>
              <a:rPr lang="en-US" dirty="0" err="1"/>
              <a:t>bigsnarf.wordpress.com</a:t>
            </a:r>
            <a:r>
              <a:rPr lang="en-US" dirty="0"/>
              <a:t>/2013/06/14/curse-of-dimensionality/</a:t>
            </a:r>
          </a:p>
        </p:txBody>
      </p:sp>
    </p:spTree>
    <p:extLst>
      <p:ext uri="{BB962C8B-B14F-4D97-AF65-F5344CB8AC3E}">
        <p14:creationId xmlns:p14="http://schemas.microsoft.com/office/powerpoint/2010/main" val="8688177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30503</TotalTime>
  <Words>2757</Words>
  <Application>Microsoft Macintosh PowerPoint</Application>
  <PresentationFormat>On-screen Show (4:3)</PresentationFormat>
  <Paragraphs>507</Paragraphs>
  <Slides>37</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5" baseType="lpstr">
      <vt:lpstr>Arial</vt:lpstr>
      <vt:lpstr>Calibri</vt:lpstr>
      <vt:lpstr>Corbel</vt:lpstr>
      <vt:lpstr>Times New Roman</vt:lpstr>
      <vt:lpstr>Wingdings</vt:lpstr>
      <vt:lpstr>Wingdings 2</vt:lpstr>
      <vt:lpstr>Module</vt:lpstr>
      <vt:lpstr>Equation</vt:lpstr>
      <vt:lpstr>Clustering</vt:lpstr>
      <vt:lpstr>High Dimensional Data</vt:lpstr>
      <vt:lpstr>The Problem of Clustering</vt:lpstr>
      <vt:lpstr>Example: Clusters &amp; Outliers</vt:lpstr>
      <vt:lpstr>Clustering is a hard problem!</vt:lpstr>
      <vt:lpstr>Why is it hard?</vt:lpstr>
      <vt:lpstr>High Dimension: Euclidean</vt:lpstr>
      <vt:lpstr>High Dimension: Cosine</vt:lpstr>
      <vt:lpstr>Curse of Dimensionality</vt:lpstr>
      <vt:lpstr>Clustering Problem: Music CDs</vt:lpstr>
      <vt:lpstr>Clustering Problem: Music CDs</vt:lpstr>
      <vt:lpstr>Cosine, Jaccard, and Euclidean</vt:lpstr>
      <vt:lpstr>Measure similarity</vt:lpstr>
      <vt:lpstr>Overview: Methods of Clustering</vt:lpstr>
      <vt:lpstr>Hierarchical Clustering</vt:lpstr>
      <vt:lpstr>Hierarchical Clustering</vt:lpstr>
      <vt:lpstr>Example: Hierarchical clustering</vt:lpstr>
      <vt:lpstr>And in the Non-Euclidean Case?</vt:lpstr>
      <vt:lpstr>“Closest” Point?</vt:lpstr>
      <vt:lpstr>Defining “Nearness” of Clusters</vt:lpstr>
      <vt:lpstr>Cohesion</vt:lpstr>
      <vt:lpstr>Example</vt:lpstr>
      <vt:lpstr>Determine Clusteroid</vt:lpstr>
      <vt:lpstr>Complexity of Hierarchical Clustering</vt:lpstr>
      <vt:lpstr>Complexity of Naive Implementation</vt:lpstr>
      <vt:lpstr>Implementation Summary</vt:lpstr>
      <vt:lpstr> k-means clustering</vt:lpstr>
      <vt:lpstr>k–means Algorithm(s)</vt:lpstr>
      <vt:lpstr>Example: Assigning Clusters</vt:lpstr>
      <vt:lpstr>Example: Assigning Clusters</vt:lpstr>
      <vt:lpstr>Example: Assigning Clusters</vt:lpstr>
      <vt:lpstr>Populating Clusters</vt:lpstr>
      <vt:lpstr>Getting the k right</vt:lpstr>
      <vt:lpstr>Example: Picking k</vt:lpstr>
      <vt:lpstr>Example: Picking k</vt:lpstr>
      <vt:lpstr>Example: Picking k</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Yao-Yi Chiang</cp:lastModifiedBy>
  <cp:revision>1499</cp:revision>
  <cp:lastPrinted>2012-01-25T16:54:23Z</cp:lastPrinted>
  <dcterms:created xsi:type="dcterms:W3CDTF">2009-06-12T17:14:38Z</dcterms:created>
  <dcterms:modified xsi:type="dcterms:W3CDTF">2022-02-07T21:59:27Z</dcterms:modified>
</cp:coreProperties>
</file>